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0" r:id="rId4"/>
    <p:sldMasterId id="2147483732" r:id="rId5"/>
    <p:sldMasterId id="2147483744" r:id="rId6"/>
    <p:sldMasterId id="2147483756" r:id="rId7"/>
    <p:sldMasterId id="2147483768" r:id="rId8"/>
    <p:sldMasterId id="2147483780" r:id="rId9"/>
  </p:sldMasterIdLst>
  <p:notesMasterIdLst>
    <p:notesMasterId r:id="rId30"/>
  </p:notesMasterIdLst>
  <p:sldIdLst>
    <p:sldId id="258" r:id="rId10"/>
    <p:sldId id="259" r:id="rId11"/>
    <p:sldId id="260" r:id="rId12"/>
    <p:sldId id="276" r:id="rId13"/>
    <p:sldId id="277" r:id="rId14"/>
    <p:sldId id="278" r:id="rId15"/>
    <p:sldId id="274" r:id="rId16"/>
    <p:sldId id="286" r:id="rId17"/>
    <p:sldId id="287" r:id="rId18"/>
    <p:sldId id="289" r:id="rId19"/>
    <p:sldId id="288" r:id="rId20"/>
    <p:sldId id="290" r:id="rId21"/>
    <p:sldId id="275"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6" autoAdjust="0"/>
    <p:restoredTop sz="94660"/>
  </p:normalViewPr>
  <p:slideViewPr>
    <p:cSldViewPr snapToGrid="0">
      <p:cViewPr varScale="1">
        <p:scale>
          <a:sx n="80" d="100"/>
          <a:sy n="80" d="100"/>
        </p:scale>
        <p:origin x="-8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1"/>
          <c:tx>
            <c:strRef>
              <c:f>Sheet1!$C$1</c:f>
              <c:strCache>
                <c:ptCount val="1"/>
                <c:pt idx="0">
                  <c:v>Tukkukauppa (4651, 4652)</c:v>
                </c:pt>
              </c:strCache>
            </c:strRef>
          </c:tx>
          <c:spPr>
            <a:ln w="76200">
              <a:solidFill>
                <a:srgbClr val="00A590"/>
              </a:solidFill>
            </a:ln>
          </c:spPr>
          <c:marker>
            <c:symbol val="none"/>
          </c:marke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Sheet1!$C$2:$C$23</c:f>
              <c:numCache>
                <c:formatCode>0.0</c:formatCode>
                <c:ptCount val="22"/>
                <c:pt idx="0">
                  <c:v>9.8380731282646554</c:v>
                </c:pt>
                <c:pt idx="1">
                  <c:v>9.3209518282066171</c:v>
                </c:pt>
                <c:pt idx="2">
                  <c:v>8.8197910621009878</c:v>
                </c:pt>
                <c:pt idx="3">
                  <c:v>8.8700667440510745</c:v>
                </c:pt>
                <c:pt idx="4">
                  <c:v>8.3609257109692408</c:v>
                </c:pt>
                <c:pt idx="5">
                  <c:v>9.4901334881021473</c:v>
                </c:pt>
                <c:pt idx="6">
                  <c:v>10.395095763203715</c:v>
                </c:pt>
                <c:pt idx="7">
                  <c:v>11.560214741729544</c:v>
                </c:pt>
                <c:pt idx="8">
                  <c:v>11.820371445153803</c:v>
                </c:pt>
                <c:pt idx="9">
                  <c:v>12.266468369123622</c:v>
                </c:pt>
                <c:pt idx="10">
                  <c:v>12.305571677307022</c:v>
                </c:pt>
                <c:pt idx="11">
                  <c:v>11.149230992455019</c:v>
                </c:pt>
                <c:pt idx="12">
                  <c:v>11.750145095763203</c:v>
                </c:pt>
                <c:pt idx="13">
                  <c:v>10.910621009866512</c:v>
                </c:pt>
                <c:pt idx="14">
                  <c:v>10.827626233313987</c:v>
                </c:pt>
                <c:pt idx="15">
                  <c:v>11</c:v>
                </c:pt>
                <c:pt idx="16">
                  <c:v>10</c:v>
                </c:pt>
                <c:pt idx="17">
                  <c:v>10</c:v>
                </c:pt>
                <c:pt idx="18">
                  <c:v>11</c:v>
                </c:pt>
                <c:pt idx="19">
                  <c:v>9</c:v>
                </c:pt>
                <c:pt idx="20">
                  <c:v>9</c:v>
                </c:pt>
                <c:pt idx="21">
                  <c:v>8</c:v>
                </c:pt>
              </c:numCache>
            </c:numRef>
          </c:val>
          <c:smooth val="0"/>
        </c:ser>
        <c:ser>
          <c:idx val="1"/>
          <c:order val="0"/>
          <c:tx>
            <c:strRef>
              <c:f>Sheet1!$B$1</c:f>
              <c:strCache>
                <c:ptCount val="1"/>
                <c:pt idx="0">
                  <c:v>Laitteet (261, 262, 263, 264, 268, 951)</c:v>
                </c:pt>
              </c:strCache>
            </c:strRef>
          </c:tx>
          <c:spPr>
            <a:ln w="73025">
              <a:solidFill>
                <a:srgbClr val="ABA0C9"/>
              </a:solidFill>
            </a:ln>
          </c:spPr>
          <c:marker>
            <c:symbol val="none"/>
          </c:marke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Sheet1!$B$2:$B$23</c:f>
              <c:numCache>
                <c:formatCode>0.0</c:formatCode>
                <c:ptCount val="22"/>
                <c:pt idx="0">
                  <c:v>13.668543802794453</c:v>
                </c:pt>
                <c:pt idx="1">
                  <c:v>16.284359560112627</c:v>
                </c:pt>
                <c:pt idx="2">
                  <c:v>17.268527864846195</c:v>
                </c:pt>
                <c:pt idx="3">
                  <c:v>18.81315411995962</c:v>
                </c:pt>
                <c:pt idx="4">
                  <c:v>20.407506773628004</c:v>
                </c:pt>
                <c:pt idx="5">
                  <c:v>26.989002815704186</c:v>
                </c:pt>
                <c:pt idx="6">
                  <c:v>28.606146735376928</c:v>
                </c:pt>
                <c:pt idx="7">
                  <c:v>31.813499442171803</c:v>
                </c:pt>
                <c:pt idx="8">
                  <c:v>35.14413217871752</c:v>
                </c:pt>
                <c:pt idx="9">
                  <c:v>38.627052010837801</c:v>
                </c:pt>
                <c:pt idx="10">
                  <c:v>40.42445412527227</c:v>
                </c:pt>
                <c:pt idx="11">
                  <c:v>43.562397067417514</c:v>
                </c:pt>
                <c:pt idx="12">
                  <c:v>38.258247888221852</c:v>
                </c:pt>
                <c:pt idx="13">
                  <c:v>38.047946660999841</c:v>
                </c:pt>
                <c:pt idx="14">
                  <c:v>37.975428996440527</c:v>
                </c:pt>
                <c:pt idx="15">
                  <c:v>39</c:v>
                </c:pt>
                <c:pt idx="16">
                  <c:v>39</c:v>
                </c:pt>
                <c:pt idx="17">
                  <c:v>38</c:v>
                </c:pt>
                <c:pt idx="18">
                  <c:v>35</c:v>
                </c:pt>
                <c:pt idx="19">
                  <c:v>34</c:v>
                </c:pt>
                <c:pt idx="20">
                  <c:v>32</c:v>
                </c:pt>
                <c:pt idx="21">
                  <c:v>27</c:v>
                </c:pt>
              </c:numCache>
            </c:numRef>
          </c:val>
          <c:smooth val="0"/>
        </c:ser>
        <c:ser>
          <c:idx val="2"/>
          <c:order val="2"/>
          <c:tx>
            <c:strRef>
              <c:f>Sheet1!$D$1</c:f>
              <c:strCache>
                <c:ptCount val="1"/>
                <c:pt idx="0">
                  <c:v>Televiestintä (61)</c:v>
                </c:pt>
              </c:strCache>
            </c:strRef>
          </c:tx>
          <c:spPr>
            <a:ln w="76200">
              <a:solidFill>
                <a:srgbClr val="009EDA"/>
              </a:solidFill>
            </a:ln>
          </c:spPr>
          <c:marker>
            <c:symbol val="none"/>
          </c:marke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Sheet1!$D$2:$D$23</c:f>
              <c:numCache>
                <c:formatCode>0.0</c:formatCode>
                <c:ptCount val="22"/>
                <c:pt idx="0">
                  <c:v>9.5465506799537483</c:v>
                </c:pt>
                <c:pt idx="1">
                  <c:v>9.7285690689863973</c:v>
                </c:pt>
                <c:pt idx="2">
                  <c:v>9.3425645543137108</c:v>
                </c:pt>
                <c:pt idx="3">
                  <c:v>8.975389528161644</c:v>
                </c:pt>
                <c:pt idx="4">
                  <c:v>16.061553708087864</c:v>
                </c:pt>
                <c:pt idx="5">
                  <c:v>16.895281616473042</c:v>
                </c:pt>
                <c:pt idx="6">
                  <c:v>17.248857567582441</c:v>
                </c:pt>
                <c:pt idx="7">
                  <c:v>18.110829708748547</c:v>
                </c:pt>
                <c:pt idx="8">
                  <c:v>19.498981445796392</c:v>
                </c:pt>
                <c:pt idx="9">
                  <c:v>20.196718603754881</c:v>
                </c:pt>
                <c:pt idx="10">
                  <c:v>19.639156527005447</c:v>
                </c:pt>
                <c:pt idx="11">
                  <c:v>21.386114628640641</c:v>
                </c:pt>
                <c:pt idx="12">
                  <c:v>20.703022628420413</c:v>
                </c:pt>
                <c:pt idx="13">
                  <c:v>20.141276220888621</c:v>
                </c:pt>
                <c:pt idx="14">
                  <c:v>20.200902934537247</c:v>
                </c:pt>
                <c:pt idx="15">
                  <c:v>19</c:v>
                </c:pt>
                <c:pt idx="16">
                  <c:v>18</c:v>
                </c:pt>
                <c:pt idx="17">
                  <c:v>16</c:v>
                </c:pt>
                <c:pt idx="18">
                  <c:v>15</c:v>
                </c:pt>
                <c:pt idx="19">
                  <c:v>13</c:v>
                </c:pt>
                <c:pt idx="20">
                  <c:v>14</c:v>
                </c:pt>
                <c:pt idx="21">
                  <c:v>12</c:v>
                </c:pt>
              </c:numCache>
            </c:numRef>
          </c:val>
          <c:smooth val="0"/>
        </c:ser>
        <c:ser>
          <c:idx val="3"/>
          <c:order val="3"/>
          <c:tx>
            <c:strRef>
              <c:f>Sheet1!$E$1</c:f>
              <c:strCache>
                <c:ptCount val="1"/>
                <c:pt idx="0">
                  <c:v>Softa (582,62,631)</c:v>
                </c:pt>
              </c:strCache>
            </c:strRef>
          </c:tx>
          <c:spPr>
            <a:ln w="76200">
              <a:solidFill>
                <a:srgbClr val="E83C98"/>
              </a:solidFill>
            </a:ln>
          </c:spPr>
          <c:marker>
            <c:symbol val="none"/>
          </c:marker>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Sheet1!$E$2:$E$23</c:f>
              <c:numCache>
                <c:formatCode>0.0</c:formatCode>
                <c:ptCount val="22"/>
                <c:pt idx="0">
                  <c:v>11.795724054358169</c:v>
                </c:pt>
                <c:pt idx="1">
                  <c:v>11.571539859776676</c:v>
                </c:pt>
                <c:pt idx="2">
                  <c:v>11.314636890850856</c:v>
                </c:pt>
                <c:pt idx="3">
                  <c:v>14.426555872933433</c:v>
                </c:pt>
                <c:pt idx="4">
                  <c:v>15.851640266597414</c:v>
                </c:pt>
                <c:pt idx="5">
                  <c:v>17.847485501601309</c:v>
                </c:pt>
                <c:pt idx="6">
                  <c:v>19.329524798753564</c:v>
                </c:pt>
                <c:pt idx="7">
                  <c:v>20.915779451224783</c:v>
                </c:pt>
                <c:pt idx="8">
                  <c:v>26.263481346836311</c:v>
                </c:pt>
                <c:pt idx="9">
                  <c:v>29.900112524885305</c:v>
                </c:pt>
                <c:pt idx="10">
                  <c:v>37.928330303817184</c:v>
                </c:pt>
                <c:pt idx="11">
                  <c:v>43.768025621050803</c:v>
                </c:pt>
                <c:pt idx="12">
                  <c:v>43.490521942352629</c:v>
                </c:pt>
                <c:pt idx="13">
                  <c:v>43.446896909893532</c:v>
                </c:pt>
                <c:pt idx="14">
                  <c:v>43.622608846187134</c:v>
                </c:pt>
                <c:pt idx="15">
                  <c:v>42</c:v>
                </c:pt>
                <c:pt idx="16">
                  <c:v>46</c:v>
                </c:pt>
                <c:pt idx="17">
                  <c:v>49</c:v>
                </c:pt>
                <c:pt idx="18">
                  <c:v>51</c:v>
                </c:pt>
                <c:pt idx="19">
                  <c:v>51</c:v>
                </c:pt>
                <c:pt idx="20">
                  <c:v>49</c:v>
                </c:pt>
                <c:pt idx="21">
                  <c:v>56</c:v>
                </c:pt>
              </c:numCache>
            </c:numRef>
          </c:val>
          <c:smooth val="0"/>
        </c:ser>
        <c:dLbls>
          <c:showLegendKey val="0"/>
          <c:showVal val="0"/>
          <c:showCatName val="0"/>
          <c:showSerName val="0"/>
          <c:showPercent val="0"/>
          <c:showBubbleSize val="0"/>
        </c:dLbls>
        <c:marker val="1"/>
        <c:smooth val="0"/>
        <c:axId val="35320960"/>
        <c:axId val="35322496"/>
      </c:lineChart>
      <c:catAx>
        <c:axId val="35320960"/>
        <c:scaling>
          <c:orientation val="minMax"/>
        </c:scaling>
        <c:delete val="0"/>
        <c:axPos val="b"/>
        <c:majorGridlines>
          <c:spPr>
            <a:ln w="12700">
              <a:noFill/>
            </a:ln>
          </c:spPr>
        </c:majorGridlines>
        <c:numFmt formatCode="General" sourceLinked="1"/>
        <c:majorTickMark val="out"/>
        <c:minorTickMark val="none"/>
        <c:tickLblPos val="nextTo"/>
        <c:spPr>
          <a:ln w="6350">
            <a:solidFill>
              <a:sysClr val="window" lastClr="FFFFFF"/>
            </a:solidFill>
          </a:ln>
        </c:spPr>
        <c:txPr>
          <a:bodyPr rot="0" vert="horz"/>
          <a:lstStyle/>
          <a:p>
            <a:pPr>
              <a:defRPr b="0"/>
            </a:pPr>
            <a:endParaRPr lang="en-US"/>
          </a:p>
        </c:txPr>
        <c:crossAx val="35322496"/>
        <c:crosses val="autoZero"/>
        <c:auto val="1"/>
        <c:lblAlgn val="ctr"/>
        <c:lblOffset val="100"/>
        <c:tickLblSkip val="5"/>
        <c:tickMarkSkip val="5"/>
        <c:noMultiLvlLbl val="0"/>
      </c:catAx>
      <c:valAx>
        <c:axId val="35322496"/>
        <c:scaling>
          <c:orientation val="minMax"/>
        </c:scaling>
        <c:delete val="0"/>
        <c:axPos val="l"/>
        <c:majorGridlines>
          <c:spPr>
            <a:ln w="12700">
              <a:noFill/>
            </a:ln>
          </c:spPr>
        </c:majorGridlines>
        <c:numFmt formatCode="0" sourceLinked="0"/>
        <c:majorTickMark val="out"/>
        <c:minorTickMark val="none"/>
        <c:tickLblPos val="nextTo"/>
        <c:spPr>
          <a:ln w="12700">
            <a:solidFill>
              <a:schemeClr val="bg1"/>
            </a:solidFill>
          </a:ln>
        </c:spPr>
        <c:txPr>
          <a:bodyPr/>
          <a:lstStyle/>
          <a:p>
            <a:pPr>
              <a:defRPr b="0"/>
            </a:pPr>
            <a:endParaRPr lang="en-US"/>
          </a:p>
        </c:txPr>
        <c:crossAx val="35320960"/>
        <c:crosses val="autoZero"/>
        <c:crossBetween val="midCat"/>
      </c:valAx>
      <c:spPr>
        <a:noFill/>
        <a:ln w="12700">
          <a:noFill/>
        </a:ln>
      </c:spPr>
    </c:plotArea>
    <c:plotVisOnly val="1"/>
    <c:dispBlanksAs val="gap"/>
    <c:showDLblsOverMax val="0"/>
  </c:chart>
  <c:spPr>
    <a:noFill/>
  </c:spPr>
  <c:txPr>
    <a:bodyPr/>
    <a:lstStyle/>
    <a:p>
      <a:pPr>
        <a:defRPr sz="1200">
          <a:solidFill>
            <a:schemeClr val="bg1"/>
          </a:solidFill>
          <a:latin typeface="Myriad Pro"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40685461580987E-2"/>
          <c:y val="2.4683006535947714E-2"/>
          <c:w val="0.84984660033167492"/>
          <c:h val="0.91501416122004353"/>
        </c:manualLayout>
      </c:layout>
      <c:lineChart>
        <c:grouping val="standard"/>
        <c:varyColors val="0"/>
        <c:ser>
          <c:idx val="0"/>
          <c:order val="1"/>
          <c:tx>
            <c:strRef>
              <c:f>Sheet1!$C$1</c:f>
              <c:strCache>
                <c:ptCount val="1"/>
                <c:pt idx="0">
                  <c:v>Lopettaneita</c:v>
                </c:pt>
              </c:strCache>
            </c:strRef>
          </c:tx>
          <c:spPr>
            <a:ln>
              <a:solidFill>
                <a:srgbClr val="836FB1"/>
              </a:solidFill>
            </a:ln>
          </c:spPr>
          <c:marker>
            <c:symbol val="none"/>
          </c:marker>
          <c:cat>
            <c:numRef>
              <c:f>Sheet1!$A$2:$A$18</c:f>
              <c:numCache>
                <c:formatCode>General</c:formatCode>
                <c:ptCount val="17"/>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numCache>
            </c:numRef>
          </c:cat>
          <c:val>
            <c:numRef>
              <c:f>Sheet1!$C$2:$C$18</c:f>
              <c:numCache>
                <c:formatCode>General</c:formatCode>
                <c:ptCount val="17"/>
              </c:numCache>
            </c:numRef>
          </c:val>
          <c:smooth val="0"/>
        </c:ser>
        <c:ser>
          <c:idx val="1"/>
          <c:order val="0"/>
          <c:tx>
            <c:strRef>
              <c:f>Sheet1!$B$1</c:f>
              <c:strCache>
                <c:ptCount val="1"/>
                <c:pt idx="0">
                  <c:v>Aloittaneita</c:v>
                </c:pt>
              </c:strCache>
            </c:strRef>
          </c:tx>
          <c:spPr>
            <a:ln w="31750">
              <a:solidFill>
                <a:srgbClr val="99CC00"/>
              </a:solidFill>
            </a:ln>
          </c:spPr>
          <c:marker>
            <c:symbol val="none"/>
          </c:marker>
          <c:cat>
            <c:numRef>
              <c:f>Sheet1!$A$2:$A$18</c:f>
              <c:numCache>
                <c:formatCode>General</c:formatCode>
                <c:ptCount val="17"/>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numCache>
            </c:numRef>
          </c:cat>
          <c:val>
            <c:numRef>
              <c:f>Sheet1!$B$2:$B$18</c:f>
              <c:numCache>
                <c:formatCode>General</c:formatCode>
                <c:ptCount val="17"/>
              </c:numCache>
            </c:numRef>
          </c:val>
          <c:smooth val="0"/>
        </c:ser>
        <c:dLbls>
          <c:showLegendKey val="0"/>
          <c:showVal val="0"/>
          <c:showCatName val="0"/>
          <c:showSerName val="0"/>
          <c:showPercent val="0"/>
          <c:showBubbleSize val="0"/>
        </c:dLbls>
        <c:marker val="1"/>
        <c:smooth val="0"/>
        <c:axId val="214647168"/>
        <c:axId val="214648704"/>
      </c:lineChart>
      <c:catAx>
        <c:axId val="214647168"/>
        <c:scaling>
          <c:orientation val="minMax"/>
        </c:scaling>
        <c:delete val="0"/>
        <c:axPos val="b"/>
        <c:majorGridlines>
          <c:spPr>
            <a:ln w="12700">
              <a:solidFill>
                <a:sysClr val="window" lastClr="FFFFFF"/>
              </a:solidFill>
            </a:ln>
          </c:spPr>
        </c:majorGridlines>
        <c:numFmt formatCode="General" sourceLinked="1"/>
        <c:majorTickMark val="none"/>
        <c:minorTickMark val="none"/>
        <c:tickLblPos val="low"/>
        <c:spPr>
          <a:ln w="6350">
            <a:noFill/>
          </a:ln>
        </c:spPr>
        <c:txPr>
          <a:bodyPr rot="0" vert="horz"/>
          <a:lstStyle/>
          <a:p>
            <a:pPr>
              <a:defRPr/>
            </a:pPr>
            <a:endParaRPr lang="en-US"/>
          </a:p>
        </c:txPr>
        <c:crossAx val="214648704"/>
        <c:crosses val="autoZero"/>
        <c:auto val="1"/>
        <c:lblAlgn val="ctr"/>
        <c:lblOffset val="100"/>
        <c:tickLblSkip val="2"/>
        <c:tickMarkSkip val="2"/>
        <c:noMultiLvlLbl val="0"/>
      </c:catAx>
      <c:valAx>
        <c:axId val="214648704"/>
        <c:scaling>
          <c:logBase val="10"/>
          <c:orientation val="minMax"/>
          <c:max val="10000"/>
          <c:min val="1.0000000000000006E-11"/>
        </c:scaling>
        <c:delete val="0"/>
        <c:axPos val="l"/>
        <c:majorGridlines>
          <c:spPr>
            <a:ln w="12700">
              <a:solidFill>
                <a:sysClr val="window" lastClr="FFFFFF"/>
              </a:solidFill>
            </a:ln>
          </c:spPr>
        </c:majorGridlines>
        <c:numFmt formatCode="0.E+00" sourceLinked="0"/>
        <c:majorTickMark val="none"/>
        <c:minorTickMark val="none"/>
        <c:tickLblPos val="nextTo"/>
        <c:spPr>
          <a:ln w="12700">
            <a:solidFill>
              <a:schemeClr val="bg1"/>
            </a:solidFill>
          </a:ln>
        </c:spPr>
        <c:crossAx val="214647168"/>
        <c:crosses val="autoZero"/>
        <c:crossBetween val="midCat"/>
        <c:majorUnit val="0.1"/>
      </c:valAx>
      <c:spPr>
        <a:noFill/>
        <a:ln w="25400">
          <a:noFill/>
        </a:ln>
      </c:spPr>
    </c:plotArea>
    <c:plotVisOnly val="1"/>
    <c:dispBlanksAs val="gap"/>
    <c:showDLblsOverMax val="0"/>
  </c:chart>
  <c:spPr>
    <a:solidFill>
      <a:srgbClr val="E9E9E3"/>
    </a:solidFill>
  </c:spPr>
  <c:txPr>
    <a:bodyPr/>
    <a:lstStyle/>
    <a:p>
      <a:pPr>
        <a:defRPr sz="1200">
          <a:latin typeface="Myriad Pro"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0.46374</cdr:x>
      <cdr:y>0.11963</cdr:y>
    </cdr:from>
    <cdr:to>
      <cdr:x>0.47369</cdr:x>
      <cdr:y>0.1327</cdr:y>
    </cdr:to>
    <cdr:sp macro="" textlink="">
      <cdr:nvSpPr>
        <cdr:cNvPr id="102" name="Oval 101"/>
        <cdr:cNvSpPr>
          <a:spLocks xmlns:a="http://schemas.openxmlformats.org/drawingml/2006/main" noChangeAspect="1"/>
        </cdr:cNvSpPr>
      </cdr:nvSpPr>
      <cdr:spPr>
        <a:xfrm xmlns:a="http://schemas.openxmlformats.org/drawingml/2006/main">
          <a:off x="3355639" y="658911"/>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0.50506</cdr:x>
      <cdr:y>0.08988</cdr:y>
    </cdr:from>
    <cdr:to>
      <cdr:x>0.51501</cdr:x>
      <cdr:y>0.10295</cdr:y>
    </cdr:to>
    <cdr:sp macro="" textlink="">
      <cdr:nvSpPr>
        <cdr:cNvPr id="119" name="Oval 118"/>
        <cdr:cNvSpPr>
          <a:spLocks xmlns:a="http://schemas.openxmlformats.org/drawingml/2006/main" noChangeAspect="1"/>
        </cdr:cNvSpPr>
      </cdr:nvSpPr>
      <cdr:spPr>
        <a:xfrm xmlns:a="http://schemas.openxmlformats.org/drawingml/2006/main">
          <a:off x="3654636" y="49505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0.38289</cdr:x>
      <cdr:y>0.1389</cdr:y>
    </cdr:from>
    <cdr:to>
      <cdr:x>0.39284</cdr:x>
      <cdr:y>0.15198</cdr:y>
    </cdr:to>
    <cdr:sp macro="" textlink="">
      <cdr:nvSpPr>
        <cdr:cNvPr id="120" name="Oval 119"/>
        <cdr:cNvSpPr>
          <a:spLocks xmlns:a="http://schemas.openxmlformats.org/drawingml/2006/main" noChangeAspect="1"/>
        </cdr:cNvSpPr>
      </cdr:nvSpPr>
      <cdr:spPr>
        <a:xfrm xmlns:a="http://schemas.openxmlformats.org/drawingml/2006/main">
          <a:off x="2770574" y="76508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0.39533</cdr:x>
      <cdr:y>0.1389</cdr:y>
    </cdr:from>
    <cdr:to>
      <cdr:x>0.40528</cdr:x>
      <cdr:y>0.15198</cdr:y>
    </cdr:to>
    <cdr:sp macro="" textlink="">
      <cdr:nvSpPr>
        <cdr:cNvPr id="121" name="Oval 120"/>
        <cdr:cNvSpPr>
          <a:spLocks xmlns:a="http://schemas.openxmlformats.org/drawingml/2006/main" noChangeAspect="1"/>
        </cdr:cNvSpPr>
      </cdr:nvSpPr>
      <cdr:spPr>
        <a:xfrm xmlns:a="http://schemas.openxmlformats.org/drawingml/2006/main">
          <a:off x="2860584" y="76508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0.41399</cdr:x>
      <cdr:y>0.11439</cdr:y>
    </cdr:from>
    <cdr:to>
      <cdr:x>0.42394</cdr:x>
      <cdr:y>0.12746</cdr:y>
    </cdr:to>
    <cdr:sp macro="" textlink="">
      <cdr:nvSpPr>
        <cdr:cNvPr id="122" name="Oval 121"/>
        <cdr:cNvSpPr>
          <a:spLocks xmlns:a="http://schemas.openxmlformats.org/drawingml/2006/main" noChangeAspect="1"/>
        </cdr:cNvSpPr>
      </cdr:nvSpPr>
      <cdr:spPr>
        <a:xfrm xmlns:a="http://schemas.openxmlformats.org/drawingml/2006/main">
          <a:off x="2995599" y="630070"/>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0.46374</cdr:x>
      <cdr:y>0.06537</cdr:y>
    </cdr:from>
    <cdr:to>
      <cdr:x>0.47369</cdr:x>
      <cdr:y>0.07844</cdr:y>
    </cdr:to>
    <cdr:sp macro="" textlink="">
      <cdr:nvSpPr>
        <cdr:cNvPr id="123" name="Oval 122"/>
        <cdr:cNvSpPr>
          <a:spLocks xmlns:a="http://schemas.openxmlformats.org/drawingml/2006/main" noChangeAspect="1"/>
        </cdr:cNvSpPr>
      </cdr:nvSpPr>
      <cdr:spPr>
        <a:xfrm xmlns:a="http://schemas.openxmlformats.org/drawingml/2006/main">
          <a:off x="3355639" y="360040"/>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0.59435</cdr:x>
      <cdr:y>0.16668</cdr:y>
    </cdr:from>
    <cdr:to>
      <cdr:x>0.6043</cdr:x>
      <cdr:y>0.17975</cdr:y>
    </cdr:to>
    <cdr:sp macro="" textlink="">
      <cdr:nvSpPr>
        <cdr:cNvPr id="124" name="Oval 123"/>
        <cdr:cNvSpPr>
          <a:spLocks xmlns:a="http://schemas.openxmlformats.org/drawingml/2006/main" noChangeAspect="1"/>
        </cdr:cNvSpPr>
      </cdr:nvSpPr>
      <cdr:spPr>
        <a:xfrm xmlns:a="http://schemas.openxmlformats.org/drawingml/2006/main">
          <a:off x="4300744" y="918072"/>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0.60057</cdr:x>
      <cdr:y>0.16111</cdr:y>
    </cdr:from>
    <cdr:to>
      <cdr:x>0.61052</cdr:x>
      <cdr:y>0.17418</cdr:y>
    </cdr:to>
    <cdr:sp macro="" textlink="">
      <cdr:nvSpPr>
        <cdr:cNvPr id="125" name="Oval 124"/>
        <cdr:cNvSpPr>
          <a:spLocks xmlns:a="http://schemas.openxmlformats.org/drawingml/2006/main" noChangeAspect="1"/>
        </cdr:cNvSpPr>
      </cdr:nvSpPr>
      <cdr:spPr>
        <a:xfrm xmlns:a="http://schemas.openxmlformats.org/drawingml/2006/main">
          <a:off x="4345749" y="887397"/>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0.61301</cdr:x>
      <cdr:y>0.13525</cdr:y>
    </cdr:from>
    <cdr:to>
      <cdr:x>0.62296</cdr:x>
      <cdr:y>0.14832</cdr:y>
    </cdr:to>
    <cdr:sp macro="" textlink="">
      <cdr:nvSpPr>
        <cdr:cNvPr id="126" name="Oval 125"/>
        <cdr:cNvSpPr>
          <a:spLocks xmlns:a="http://schemas.openxmlformats.org/drawingml/2006/main" noChangeAspect="1"/>
        </cdr:cNvSpPr>
      </cdr:nvSpPr>
      <cdr:spPr>
        <a:xfrm xmlns:a="http://schemas.openxmlformats.org/drawingml/2006/main">
          <a:off x="4435759" y="744964"/>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0.57569</cdr:x>
      <cdr:y>0.1686</cdr:y>
    </cdr:from>
    <cdr:to>
      <cdr:x>0.58565</cdr:x>
      <cdr:y>0.18167</cdr:y>
    </cdr:to>
    <cdr:sp macro="" textlink="">
      <cdr:nvSpPr>
        <cdr:cNvPr id="127" name="Oval 126"/>
        <cdr:cNvSpPr>
          <a:spLocks xmlns:a="http://schemas.openxmlformats.org/drawingml/2006/main" noChangeAspect="1"/>
        </cdr:cNvSpPr>
      </cdr:nvSpPr>
      <cdr:spPr>
        <a:xfrm xmlns:a="http://schemas.openxmlformats.org/drawingml/2006/main">
          <a:off x="4165729" y="928662"/>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0.56484</cdr:x>
      <cdr:y>0.14217</cdr:y>
    </cdr:from>
    <cdr:to>
      <cdr:x>0.57479</cdr:x>
      <cdr:y>0.15525</cdr:y>
    </cdr:to>
    <cdr:sp macro="" textlink="">
      <cdr:nvSpPr>
        <cdr:cNvPr id="128" name="Oval 127"/>
        <cdr:cNvSpPr>
          <a:spLocks xmlns:a="http://schemas.openxmlformats.org/drawingml/2006/main" noChangeAspect="1"/>
        </cdr:cNvSpPr>
      </cdr:nvSpPr>
      <cdr:spPr>
        <a:xfrm xmlns:a="http://schemas.openxmlformats.org/drawingml/2006/main">
          <a:off x="4087208" y="78309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0.58813</cdr:x>
      <cdr:y>0.04085</cdr:y>
    </cdr:from>
    <cdr:to>
      <cdr:x>0.59808</cdr:x>
      <cdr:y>0.05393</cdr:y>
    </cdr:to>
    <cdr:sp macro="" textlink="">
      <cdr:nvSpPr>
        <cdr:cNvPr id="129" name="Oval 128"/>
        <cdr:cNvSpPr>
          <a:spLocks xmlns:a="http://schemas.openxmlformats.org/drawingml/2006/main" noChangeAspect="1"/>
        </cdr:cNvSpPr>
      </cdr:nvSpPr>
      <cdr:spPr>
        <a:xfrm xmlns:a="http://schemas.openxmlformats.org/drawingml/2006/main">
          <a:off x="4255739" y="22502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0.56257</cdr:x>
      <cdr:y>0.09574</cdr:y>
    </cdr:from>
    <cdr:to>
      <cdr:x>0.57252</cdr:x>
      <cdr:y>0.10881</cdr:y>
    </cdr:to>
    <cdr:sp macro="" textlink="">
      <cdr:nvSpPr>
        <cdr:cNvPr id="130" name="Oval 129"/>
        <cdr:cNvSpPr>
          <a:spLocks xmlns:a="http://schemas.openxmlformats.org/drawingml/2006/main" noChangeAspect="1"/>
        </cdr:cNvSpPr>
      </cdr:nvSpPr>
      <cdr:spPr>
        <a:xfrm xmlns:a="http://schemas.openxmlformats.org/drawingml/2006/main">
          <a:off x="4070766" y="52731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0.09587</cdr:x>
      <cdr:y>0.0966</cdr:y>
    </cdr:from>
    <cdr:to>
      <cdr:x>0.10582</cdr:x>
      <cdr:y>0.10967</cdr:y>
    </cdr:to>
    <cdr:sp macro="" textlink="">
      <cdr:nvSpPr>
        <cdr:cNvPr id="131" name="Oval 130"/>
        <cdr:cNvSpPr>
          <a:spLocks xmlns:a="http://schemas.openxmlformats.org/drawingml/2006/main" noChangeAspect="1"/>
        </cdr:cNvSpPr>
      </cdr:nvSpPr>
      <cdr:spPr>
        <a:xfrm xmlns:a="http://schemas.openxmlformats.org/drawingml/2006/main">
          <a:off x="693709" y="532077"/>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0.13427</cdr:x>
      <cdr:y>0.12256</cdr:y>
    </cdr:from>
    <cdr:to>
      <cdr:x>0.14422</cdr:x>
      <cdr:y>0.13563</cdr:y>
    </cdr:to>
    <cdr:sp macro="" textlink="">
      <cdr:nvSpPr>
        <cdr:cNvPr id="132" name="Oval 131"/>
        <cdr:cNvSpPr>
          <a:spLocks xmlns:a="http://schemas.openxmlformats.org/drawingml/2006/main" noChangeAspect="1"/>
        </cdr:cNvSpPr>
      </cdr:nvSpPr>
      <cdr:spPr>
        <a:xfrm xmlns:a="http://schemas.openxmlformats.org/drawingml/2006/main">
          <a:off x="971601" y="67507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0.22118</cdr:x>
      <cdr:y>0.13073</cdr:y>
    </cdr:from>
    <cdr:to>
      <cdr:x>0.23113</cdr:x>
      <cdr:y>0.14381</cdr:y>
    </cdr:to>
    <cdr:sp macro="" textlink="">
      <cdr:nvSpPr>
        <cdr:cNvPr id="133" name="Oval 132"/>
        <cdr:cNvSpPr>
          <a:spLocks xmlns:a="http://schemas.openxmlformats.org/drawingml/2006/main" noChangeAspect="1"/>
        </cdr:cNvSpPr>
      </cdr:nvSpPr>
      <cdr:spPr>
        <a:xfrm xmlns:a="http://schemas.openxmlformats.org/drawingml/2006/main">
          <a:off x="1600444" y="720080"/>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0.20874</cdr:x>
      <cdr:y>0.17245</cdr:y>
    </cdr:from>
    <cdr:to>
      <cdr:x>0.21869</cdr:x>
      <cdr:y>0.18552</cdr:y>
    </cdr:to>
    <cdr:sp macro="" textlink="">
      <cdr:nvSpPr>
        <cdr:cNvPr id="134" name="Oval 133"/>
        <cdr:cNvSpPr>
          <a:spLocks xmlns:a="http://schemas.openxmlformats.org/drawingml/2006/main" noChangeAspect="1"/>
        </cdr:cNvSpPr>
      </cdr:nvSpPr>
      <cdr:spPr>
        <a:xfrm xmlns:a="http://schemas.openxmlformats.org/drawingml/2006/main">
          <a:off x="1510434" y="949842"/>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0.25228</cdr:x>
      <cdr:y>0.09478</cdr:y>
    </cdr:from>
    <cdr:to>
      <cdr:x>0.26223</cdr:x>
      <cdr:y>0.10785</cdr:y>
    </cdr:to>
    <cdr:sp macro="" textlink="">
      <cdr:nvSpPr>
        <cdr:cNvPr id="135" name="Oval 134"/>
        <cdr:cNvSpPr>
          <a:spLocks xmlns:a="http://schemas.openxmlformats.org/drawingml/2006/main" noChangeAspect="1"/>
        </cdr:cNvSpPr>
      </cdr:nvSpPr>
      <cdr:spPr>
        <a:xfrm xmlns:a="http://schemas.openxmlformats.org/drawingml/2006/main">
          <a:off x="1825469" y="522050"/>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0.30825</cdr:x>
      <cdr:y>0.13073</cdr:y>
    </cdr:from>
    <cdr:to>
      <cdr:x>0.3182</cdr:x>
      <cdr:y>0.14381</cdr:y>
    </cdr:to>
    <cdr:sp macro="" textlink="">
      <cdr:nvSpPr>
        <cdr:cNvPr id="136" name="Oval 135"/>
        <cdr:cNvSpPr>
          <a:spLocks xmlns:a="http://schemas.openxmlformats.org/drawingml/2006/main" noChangeAspect="1"/>
        </cdr:cNvSpPr>
      </cdr:nvSpPr>
      <cdr:spPr>
        <a:xfrm xmlns:a="http://schemas.openxmlformats.org/drawingml/2006/main">
          <a:off x="2230514" y="720080"/>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0.37045</cdr:x>
      <cdr:y>0.16101</cdr:y>
    </cdr:from>
    <cdr:to>
      <cdr:x>0.3804</cdr:x>
      <cdr:y>0.17408</cdr:y>
    </cdr:to>
    <cdr:sp macro="" textlink="">
      <cdr:nvSpPr>
        <cdr:cNvPr id="137" name="Oval 136"/>
        <cdr:cNvSpPr>
          <a:spLocks xmlns:a="http://schemas.openxmlformats.org/drawingml/2006/main" noChangeAspect="1"/>
        </cdr:cNvSpPr>
      </cdr:nvSpPr>
      <cdr:spPr>
        <a:xfrm xmlns:a="http://schemas.openxmlformats.org/drawingml/2006/main">
          <a:off x="2680564" y="886835"/>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0.37045</cdr:x>
      <cdr:y>0.15226</cdr:y>
    </cdr:from>
    <cdr:to>
      <cdr:x>0.3804</cdr:x>
      <cdr:y>0.16533</cdr:y>
    </cdr:to>
    <cdr:sp macro="" textlink="">
      <cdr:nvSpPr>
        <cdr:cNvPr id="138" name="Oval 137"/>
        <cdr:cNvSpPr>
          <a:spLocks xmlns:a="http://schemas.openxmlformats.org/drawingml/2006/main" noChangeAspect="1"/>
        </cdr:cNvSpPr>
      </cdr:nvSpPr>
      <cdr:spPr>
        <a:xfrm xmlns:a="http://schemas.openxmlformats.org/drawingml/2006/main">
          <a:off x="2680564" y="838647"/>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0.51129</cdr:x>
      <cdr:y>0.09071</cdr:y>
    </cdr:from>
    <cdr:to>
      <cdr:x>0.52124</cdr:x>
      <cdr:y>0.10379</cdr:y>
    </cdr:to>
    <cdr:sp macro="" textlink="">
      <cdr:nvSpPr>
        <cdr:cNvPr id="139" name="Oval 138"/>
        <cdr:cNvSpPr>
          <a:spLocks xmlns:a="http://schemas.openxmlformats.org/drawingml/2006/main" noChangeAspect="1"/>
        </cdr:cNvSpPr>
      </cdr:nvSpPr>
      <cdr:spPr>
        <a:xfrm xmlns:a="http://schemas.openxmlformats.org/drawingml/2006/main">
          <a:off x="3699709" y="499652"/>
          <a:ext cx="72000" cy="72000"/>
        </a:xfrm>
        <a:prstGeom xmlns:a="http://schemas.openxmlformats.org/drawingml/2006/main" prst="ellipse">
          <a:avLst/>
        </a:prstGeom>
        <a:solidFill xmlns:a="http://schemas.openxmlformats.org/drawingml/2006/main">
          <a:srgbClr val="E83C98"/>
        </a:solidFill>
        <a:ln xmlns:a="http://schemas.openxmlformats.org/drawingml/2006/main" w="6350">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F4E62-08AB-4D7E-84F6-01B233EC70C7}" type="datetimeFigureOut">
              <a:rPr lang="en-US" smtClean="0"/>
              <a:t>6/19/2012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9E83C-39FF-48F7-ABAC-6A0D22C97F09}" type="slidenum">
              <a:rPr lang="en-US" smtClean="0"/>
              <a:t>‹#›</a:t>
            </a:fld>
            <a:endParaRPr lang="en-US"/>
          </a:p>
        </p:txBody>
      </p:sp>
    </p:spTree>
    <p:extLst>
      <p:ext uri="{BB962C8B-B14F-4D97-AF65-F5344CB8AC3E}">
        <p14:creationId xmlns:p14="http://schemas.microsoft.com/office/powerpoint/2010/main" val="115825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CC6F20EB-2806-44D2-9DB5-C7D25CBCF745}" type="slidenum">
              <a:rPr lang="fi-FI" smtClean="0">
                <a:solidFill>
                  <a:prstClr val="black"/>
                </a:solidFill>
              </a:rPr>
              <a:pPr/>
              <a:t>9</a:t>
            </a:fld>
            <a:endParaRPr lang="fi-FI">
              <a:solidFill>
                <a:prstClr val="black"/>
              </a:solidFill>
            </a:endParaRPr>
          </a:p>
        </p:txBody>
      </p:sp>
    </p:spTree>
    <p:extLst>
      <p:ext uri="{BB962C8B-B14F-4D97-AF65-F5344CB8AC3E}">
        <p14:creationId xmlns:p14="http://schemas.microsoft.com/office/powerpoint/2010/main" val="42375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6F20EB-2806-44D2-9DB5-C7D25CBCF745}" type="slidenum">
              <a:rPr lang="fi-FI" smtClean="0">
                <a:solidFill>
                  <a:prstClr val="black"/>
                </a:solidFill>
              </a:rPr>
              <a:pPr/>
              <a:t>10</a:t>
            </a:fld>
            <a:endParaRPr lang="fi-FI">
              <a:solidFill>
                <a:prstClr val="black"/>
              </a:solidFill>
            </a:endParaRPr>
          </a:p>
        </p:txBody>
      </p:sp>
    </p:spTree>
    <p:extLst>
      <p:ext uri="{BB962C8B-B14F-4D97-AF65-F5344CB8AC3E}">
        <p14:creationId xmlns:p14="http://schemas.microsoft.com/office/powerpoint/2010/main" val="334863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6502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11298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75421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85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1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7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61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1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62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3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89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410724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26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707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38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5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09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54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90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805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8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5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4067916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98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9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699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411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4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27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354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257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57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85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434399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62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669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793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902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055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261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037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965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324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62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t>6/19/2012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2489760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875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30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137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32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448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491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336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733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403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956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t>6/19/2012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1025816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136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208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945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089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8008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3312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672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01027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72718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95275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t>6/19/2012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1225410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614500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18709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2674575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454250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15870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549518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7591244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879028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223055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31724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948146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43840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9005667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85161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501236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853177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6858127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423232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1782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962987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68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F173C-D9C1-49C4-B47B-D0D3E785B30F}" type="slidenum">
              <a:rPr lang="en-US" smtClean="0"/>
              <a:t>‹#›</a:t>
            </a:fld>
            <a:endParaRPr lang="en-US"/>
          </a:p>
        </p:txBody>
      </p:sp>
    </p:spTree>
    <p:extLst>
      <p:ext uri="{BB962C8B-B14F-4D97-AF65-F5344CB8AC3E}">
        <p14:creationId xmlns:p14="http://schemas.microsoft.com/office/powerpoint/2010/main" val="32561914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87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46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644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84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072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7660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805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921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2368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15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t>6/19/2012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t>‹#›</a:t>
            </a:fld>
            <a:endParaRPr lang="en-US"/>
          </a:p>
        </p:txBody>
      </p:sp>
    </p:spTree>
    <p:extLst>
      <p:ext uri="{BB962C8B-B14F-4D97-AF65-F5344CB8AC3E}">
        <p14:creationId xmlns:p14="http://schemas.microsoft.com/office/powerpoint/2010/main" val="401329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73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006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733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77973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618041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A9B1E-D229-40DC-B774-775632DFD98A}" type="datetimeFigureOut">
              <a:rPr lang="fi-FI" smtClean="0">
                <a:solidFill>
                  <a:prstClr val="black">
                    <a:tint val="75000"/>
                  </a:prstClr>
                </a:solidFill>
              </a:rPr>
              <a:pPr/>
              <a:t>19.6.2012</a:t>
            </a:fld>
            <a:endParaRPr lang="fi-FI">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DFE94-56A8-4728-940B-8CF07A5912F4}"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752133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9D07-7648-458A-A529-B2138C318EC8}" type="datetimeFigureOut">
              <a:rPr lang="en-US" smtClean="0">
                <a:solidFill>
                  <a:prstClr val="black">
                    <a:tint val="75000"/>
                  </a:prstClr>
                </a:solidFill>
              </a:rPr>
              <a:pPr/>
              <a:t>6/19/2012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F173C-D9C1-49C4-B47B-D0D3E785B3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5150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48758" cy="6858000"/>
          </a:xfrm>
          <a:prstGeom prst="rect">
            <a:avLst/>
          </a:prstGeom>
        </p:spPr>
      </p:pic>
      <p:sp>
        <p:nvSpPr>
          <p:cNvPr id="5" name="TextBox 4"/>
          <p:cNvSpPr txBox="1"/>
          <p:nvPr/>
        </p:nvSpPr>
        <p:spPr>
          <a:xfrm>
            <a:off x="5027551" y="3841526"/>
            <a:ext cx="3723584" cy="3077766"/>
          </a:xfrm>
          <a:prstGeom prst="rect">
            <a:avLst/>
          </a:prstGeom>
          <a:noFill/>
        </p:spPr>
        <p:txBody>
          <a:bodyPr wrap="none" rtlCol="0">
            <a:spAutoFit/>
          </a:bodyPr>
          <a:lstStyle/>
          <a:p>
            <a:pPr algn="r"/>
            <a:r>
              <a:rPr lang="fi-FI" sz="5000" dirty="0" smtClean="0">
                <a:solidFill>
                  <a:schemeClr val="bg1"/>
                </a:solidFill>
              </a:rPr>
              <a:t>Julkistaminen</a:t>
            </a:r>
          </a:p>
          <a:p>
            <a:pPr algn="r"/>
            <a:r>
              <a:rPr lang="fi-FI" sz="3600" dirty="0" smtClean="0">
                <a:solidFill>
                  <a:schemeClr val="bg1">
                    <a:lumMod val="95000"/>
                  </a:schemeClr>
                </a:solidFill>
              </a:rPr>
              <a:t>20.6.2012 </a:t>
            </a:r>
          </a:p>
          <a:p>
            <a:pPr algn="r"/>
            <a:r>
              <a:rPr lang="fi-FI" sz="2600" dirty="0" smtClean="0">
                <a:solidFill>
                  <a:schemeClr val="bg1">
                    <a:lumMod val="95000"/>
                  </a:schemeClr>
                </a:solidFill>
              </a:rPr>
              <a:t>9:00–10:30  </a:t>
            </a:r>
          </a:p>
          <a:p>
            <a:pPr algn="r"/>
            <a:endParaRPr lang="fi-FI" sz="3800" dirty="0">
              <a:solidFill>
                <a:schemeClr val="bg1"/>
              </a:solidFill>
            </a:endParaRPr>
          </a:p>
          <a:p>
            <a:pPr algn="r"/>
            <a:r>
              <a:rPr lang="fi-FI" sz="2200" dirty="0" err="1" smtClean="0">
                <a:solidFill>
                  <a:schemeClr val="bg1">
                    <a:lumMod val="65000"/>
                  </a:schemeClr>
                </a:solidFill>
              </a:rPr>
              <a:t>Scandic</a:t>
            </a:r>
            <a:r>
              <a:rPr lang="fi-FI" sz="2200" dirty="0" smtClean="0">
                <a:solidFill>
                  <a:schemeClr val="bg1">
                    <a:lumMod val="65000"/>
                  </a:schemeClr>
                </a:solidFill>
              </a:rPr>
              <a:t> Marski   </a:t>
            </a:r>
          </a:p>
          <a:p>
            <a:pPr algn="r"/>
            <a:r>
              <a:rPr lang="fi-FI" sz="2200" dirty="0" smtClean="0">
                <a:solidFill>
                  <a:schemeClr val="bg1">
                    <a:lumMod val="65000"/>
                  </a:schemeClr>
                </a:solidFill>
              </a:rPr>
              <a:t>Helsinki   </a:t>
            </a:r>
          </a:p>
        </p:txBody>
      </p:sp>
    </p:spTree>
    <p:extLst>
      <p:ext uri="{BB962C8B-B14F-4D97-AF65-F5344CB8AC3E}">
        <p14:creationId xmlns:p14="http://schemas.microsoft.com/office/powerpoint/2010/main" val="378518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667083199"/>
              </p:ext>
            </p:extLst>
          </p:nvPr>
        </p:nvGraphicFramePr>
        <p:xfrm>
          <a:off x="855710" y="976843"/>
          <a:ext cx="7236000" cy="550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47" name="Group 1046"/>
          <p:cNvGrpSpPr/>
          <p:nvPr/>
        </p:nvGrpSpPr>
        <p:grpSpPr>
          <a:xfrm>
            <a:off x="4723789" y="1426893"/>
            <a:ext cx="2843550" cy="4554156"/>
            <a:chOff x="4724400" y="1133745"/>
            <a:chExt cx="2843550" cy="4554156"/>
          </a:xfrm>
        </p:grpSpPr>
        <p:sp>
          <p:nvSpPr>
            <p:cNvPr id="14" name="Oval 13"/>
            <p:cNvSpPr>
              <a:spLocks noChangeAspect="1"/>
            </p:cNvSpPr>
            <p:nvPr/>
          </p:nvSpPr>
          <p:spPr>
            <a:xfrm>
              <a:off x="4724400" y="153879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 name="Oval 15"/>
            <p:cNvSpPr>
              <a:spLocks noChangeAspect="1"/>
            </p:cNvSpPr>
            <p:nvPr/>
          </p:nvSpPr>
          <p:spPr>
            <a:xfrm>
              <a:off x="4891087" y="113374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 name="Oval 16"/>
            <p:cNvSpPr>
              <a:spLocks noChangeAspect="1"/>
            </p:cNvSpPr>
            <p:nvPr/>
          </p:nvSpPr>
          <p:spPr>
            <a:xfrm>
              <a:off x="4796400" y="149909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 name="Oval 18"/>
            <p:cNvSpPr>
              <a:spLocks noChangeAspect="1"/>
            </p:cNvSpPr>
            <p:nvPr/>
          </p:nvSpPr>
          <p:spPr>
            <a:xfrm>
              <a:off x="5520862" y="157479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0" name="Oval 19"/>
            <p:cNvSpPr>
              <a:spLocks noChangeAspect="1"/>
            </p:cNvSpPr>
            <p:nvPr/>
          </p:nvSpPr>
          <p:spPr>
            <a:xfrm>
              <a:off x="5029200" y="184359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1" name="Oval 20"/>
            <p:cNvSpPr>
              <a:spLocks noChangeAspect="1"/>
            </p:cNvSpPr>
            <p:nvPr/>
          </p:nvSpPr>
          <p:spPr>
            <a:xfrm>
              <a:off x="5417062" y="16187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2" name="Oval 21"/>
            <p:cNvSpPr>
              <a:spLocks noChangeAspect="1"/>
            </p:cNvSpPr>
            <p:nvPr/>
          </p:nvSpPr>
          <p:spPr>
            <a:xfrm>
              <a:off x="5298000" y="169388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3" name="Oval 22"/>
            <p:cNvSpPr>
              <a:spLocks noChangeAspect="1"/>
            </p:cNvSpPr>
            <p:nvPr/>
          </p:nvSpPr>
          <p:spPr>
            <a:xfrm>
              <a:off x="5427711" y="170657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4" name="Oval 23"/>
            <p:cNvSpPr>
              <a:spLocks noChangeAspect="1"/>
            </p:cNvSpPr>
            <p:nvPr/>
          </p:nvSpPr>
          <p:spPr>
            <a:xfrm>
              <a:off x="5463711" y="18155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5" name="Oval 24"/>
            <p:cNvSpPr>
              <a:spLocks noChangeAspect="1"/>
            </p:cNvSpPr>
            <p:nvPr/>
          </p:nvSpPr>
          <p:spPr>
            <a:xfrm>
              <a:off x="5391711" y="186370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6" name="Oval 25"/>
            <p:cNvSpPr>
              <a:spLocks noChangeAspect="1"/>
            </p:cNvSpPr>
            <p:nvPr/>
          </p:nvSpPr>
          <p:spPr>
            <a:xfrm>
              <a:off x="5317611" y="201669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7" name="Oval 26"/>
            <p:cNvSpPr>
              <a:spLocks noChangeAspect="1"/>
            </p:cNvSpPr>
            <p:nvPr/>
          </p:nvSpPr>
          <p:spPr>
            <a:xfrm>
              <a:off x="5281611" y="225887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8" name="Oval 27"/>
            <p:cNvSpPr>
              <a:spLocks noChangeAspect="1"/>
            </p:cNvSpPr>
            <p:nvPr/>
          </p:nvSpPr>
          <p:spPr>
            <a:xfrm>
              <a:off x="5319711" y="230279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29" name="Oval 28"/>
            <p:cNvSpPr>
              <a:spLocks noChangeAspect="1"/>
            </p:cNvSpPr>
            <p:nvPr/>
          </p:nvSpPr>
          <p:spPr>
            <a:xfrm>
              <a:off x="5499711" y="197753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0" name="Oval 29"/>
            <p:cNvSpPr>
              <a:spLocks noChangeAspect="1"/>
            </p:cNvSpPr>
            <p:nvPr/>
          </p:nvSpPr>
          <p:spPr>
            <a:xfrm>
              <a:off x="5742130" y="189970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1" name="Oval 30"/>
            <p:cNvSpPr>
              <a:spLocks noChangeAspect="1"/>
            </p:cNvSpPr>
            <p:nvPr/>
          </p:nvSpPr>
          <p:spPr>
            <a:xfrm>
              <a:off x="5434158" y="194153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2" name="Oval 31"/>
            <p:cNvSpPr>
              <a:spLocks noChangeAspect="1"/>
            </p:cNvSpPr>
            <p:nvPr/>
          </p:nvSpPr>
          <p:spPr>
            <a:xfrm>
              <a:off x="5435697" y="190553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3" name="Oval 32"/>
            <p:cNvSpPr>
              <a:spLocks noChangeAspect="1"/>
            </p:cNvSpPr>
            <p:nvPr/>
          </p:nvSpPr>
          <p:spPr>
            <a:xfrm>
              <a:off x="5391711" y="201353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4" name="Oval 33"/>
            <p:cNvSpPr>
              <a:spLocks noChangeAspect="1"/>
            </p:cNvSpPr>
            <p:nvPr/>
          </p:nvSpPr>
          <p:spPr>
            <a:xfrm>
              <a:off x="5543792" y="200513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5" name="Oval 34"/>
            <p:cNvSpPr>
              <a:spLocks noChangeAspect="1"/>
            </p:cNvSpPr>
            <p:nvPr/>
          </p:nvSpPr>
          <p:spPr>
            <a:xfrm>
              <a:off x="5474453" y="204113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6" name="Oval 35"/>
            <p:cNvSpPr>
              <a:spLocks noChangeAspect="1"/>
            </p:cNvSpPr>
            <p:nvPr/>
          </p:nvSpPr>
          <p:spPr>
            <a:xfrm>
              <a:off x="5464928" y="20813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7" name="Oval 36"/>
            <p:cNvSpPr>
              <a:spLocks noChangeAspect="1"/>
            </p:cNvSpPr>
            <p:nvPr/>
          </p:nvSpPr>
          <p:spPr>
            <a:xfrm>
              <a:off x="5507792" y="212954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8" name="Oval 37"/>
            <p:cNvSpPr>
              <a:spLocks noChangeAspect="1"/>
            </p:cNvSpPr>
            <p:nvPr/>
          </p:nvSpPr>
          <p:spPr>
            <a:xfrm>
              <a:off x="5922150" y="211313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39" name="Oval 38"/>
            <p:cNvSpPr>
              <a:spLocks noChangeAspect="1"/>
            </p:cNvSpPr>
            <p:nvPr/>
          </p:nvSpPr>
          <p:spPr>
            <a:xfrm>
              <a:off x="5617009" y="214913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0" name="Oval 39"/>
            <p:cNvSpPr>
              <a:spLocks noChangeAspect="1"/>
            </p:cNvSpPr>
            <p:nvPr/>
          </p:nvSpPr>
          <p:spPr>
            <a:xfrm>
              <a:off x="5575591" y="216554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1" name="Oval 40"/>
            <p:cNvSpPr>
              <a:spLocks noChangeAspect="1"/>
            </p:cNvSpPr>
            <p:nvPr/>
          </p:nvSpPr>
          <p:spPr>
            <a:xfrm>
              <a:off x="5732867" y="214913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2" name="Oval 41"/>
            <p:cNvSpPr>
              <a:spLocks noChangeAspect="1"/>
            </p:cNvSpPr>
            <p:nvPr/>
          </p:nvSpPr>
          <p:spPr>
            <a:xfrm>
              <a:off x="5804867" y="21533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3" name="Oval 42"/>
            <p:cNvSpPr>
              <a:spLocks noChangeAspect="1"/>
            </p:cNvSpPr>
            <p:nvPr/>
          </p:nvSpPr>
          <p:spPr>
            <a:xfrm>
              <a:off x="5778130" y="218427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4" name="Oval 43"/>
            <p:cNvSpPr>
              <a:spLocks noChangeAspect="1"/>
            </p:cNvSpPr>
            <p:nvPr/>
          </p:nvSpPr>
          <p:spPr>
            <a:xfrm>
              <a:off x="5642601" y="21893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5" name="Oval 44"/>
            <p:cNvSpPr>
              <a:spLocks noChangeAspect="1"/>
            </p:cNvSpPr>
            <p:nvPr/>
          </p:nvSpPr>
          <p:spPr>
            <a:xfrm>
              <a:off x="5696867" y="222027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6" name="Oval 45"/>
            <p:cNvSpPr>
              <a:spLocks noChangeAspect="1"/>
            </p:cNvSpPr>
            <p:nvPr/>
          </p:nvSpPr>
          <p:spPr>
            <a:xfrm>
              <a:off x="5850130" y="224802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7" name="Oval 46"/>
            <p:cNvSpPr>
              <a:spLocks noChangeAspect="1"/>
            </p:cNvSpPr>
            <p:nvPr/>
          </p:nvSpPr>
          <p:spPr>
            <a:xfrm>
              <a:off x="5822772" y="225627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8" name="Oval 47"/>
            <p:cNvSpPr>
              <a:spLocks noChangeAspect="1"/>
            </p:cNvSpPr>
            <p:nvPr/>
          </p:nvSpPr>
          <p:spPr>
            <a:xfrm>
              <a:off x="5454520" y="22613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49" name="Oval 48"/>
            <p:cNvSpPr>
              <a:spLocks noChangeAspect="1"/>
            </p:cNvSpPr>
            <p:nvPr/>
          </p:nvSpPr>
          <p:spPr>
            <a:xfrm>
              <a:off x="5463711" y="230279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0" name="Oval 49"/>
            <p:cNvSpPr>
              <a:spLocks noChangeAspect="1"/>
            </p:cNvSpPr>
            <p:nvPr/>
          </p:nvSpPr>
          <p:spPr>
            <a:xfrm>
              <a:off x="5592862" y="228452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1" name="Oval 50"/>
            <p:cNvSpPr>
              <a:spLocks noChangeAspect="1"/>
            </p:cNvSpPr>
            <p:nvPr/>
          </p:nvSpPr>
          <p:spPr>
            <a:xfrm>
              <a:off x="5653009" y="227752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2" name="Oval 51"/>
            <p:cNvSpPr>
              <a:spLocks noChangeAspect="1"/>
            </p:cNvSpPr>
            <p:nvPr/>
          </p:nvSpPr>
          <p:spPr>
            <a:xfrm>
              <a:off x="5653009" y="232052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3" name="Oval 52"/>
            <p:cNvSpPr>
              <a:spLocks noChangeAspect="1"/>
            </p:cNvSpPr>
            <p:nvPr/>
          </p:nvSpPr>
          <p:spPr>
            <a:xfrm>
              <a:off x="5611591" y="239252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4" name="Oval 53"/>
            <p:cNvSpPr>
              <a:spLocks noChangeAspect="1"/>
            </p:cNvSpPr>
            <p:nvPr/>
          </p:nvSpPr>
          <p:spPr>
            <a:xfrm>
              <a:off x="5693037" y="235749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5" name="Oval 54"/>
            <p:cNvSpPr>
              <a:spLocks noChangeAspect="1"/>
            </p:cNvSpPr>
            <p:nvPr/>
          </p:nvSpPr>
          <p:spPr>
            <a:xfrm>
              <a:off x="5742130" y="237479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6" name="Oval 55"/>
            <p:cNvSpPr>
              <a:spLocks noChangeAspect="1"/>
            </p:cNvSpPr>
            <p:nvPr/>
          </p:nvSpPr>
          <p:spPr>
            <a:xfrm>
              <a:off x="5683591" y="227752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7" name="Oval 56"/>
            <p:cNvSpPr>
              <a:spLocks noChangeAspect="1"/>
            </p:cNvSpPr>
            <p:nvPr/>
          </p:nvSpPr>
          <p:spPr>
            <a:xfrm>
              <a:off x="5768867" y="242473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8" name="Oval 57"/>
            <p:cNvSpPr>
              <a:spLocks noChangeAspect="1"/>
            </p:cNvSpPr>
            <p:nvPr/>
          </p:nvSpPr>
          <p:spPr>
            <a:xfrm>
              <a:off x="5736895" y="22973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59" name="Oval 58"/>
            <p:cNvSpPr>
              <a:spLocks noChangeAspect="1"/>
            </p:cNvSpPr>
            <p:nvPr/>
          </p:nvSpPr>
          <p:spPr>
            <a:xfrm>
              <a:off x="5742130" y="25217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0" name="Oval 59"/>
            <p:cNvSpPr>
              <a:spLocks noChangeAspect="1"/>
            </p:cNvSpPr>
            <p:nvPr/>
          </p:nvSpPr>
          <p:spPr>
            <a:xfrm>
              <a:off x="5804867" y="25301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1" name="Oval 60"/>
            <p:cNvSpPr>
              <a:spLocks noChangeAspect="1"/>
            </p:cNvSpPr>
            <p:nvPr/>
          </p:nvSpPr>
          <p:spPr>
            <a:xfrm>
              <a:off x="5742875" y="25661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2" name="Oval 61"/>
            <p:cNvSpPr>
              <a:spLocks noChangeAspect="1"/>
            </p:cNvSpPr>
            <p:nvPr/>
          </p:nvSpPr>
          <p:spPr>
            <a:xfrm>
              <a:off x="5954132" y="262825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3" name="Oval 62"/>
            <p:cNvSpPr>
              <a:spLocks noChangeAspect="1"/>
            </p:cNvSpPr>
            <p:nvPr/>
          </p:nvSpPr>
          <p:spPr>
            <a:xfrm>
              <a:off x="5922150" y="26591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4" name="Oval 63"/>
            <p:cNvSpPr>
              <a:spLocks noChangeAspect="1"/>
            </p:cNvSpPr>
            <p:nvPr/>
          </p:nvSpPr>
          <p:spPr>
            <a:xfrm>
              <a:off x="5689009" y="259637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5" name="Oval 64"/>
            <p:cNvSpPr>
              <a:spLocks noChangeAspect="1"/>
            </p:cNvSpPr>
            <p:nvPr/>
          </p:nvSpPr>
          <p:spPr>
            <a:xfrm>
              <a:off x="5814130" y="261484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6" name="Oval 65"/>
            <p:cNvSpPr>
              <a:spLocks noChangeAspect="1"/>
            </p:cNvSpPr>
            <p:nvPr/>
          </p:nvSpPr>
          <p:spPr>
            <a:xfrm>
              <a:off x="5755591" y="261020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7" name="Oval 66"/>
            <p:cNvSpPr>
              <a:spLocks noChangeAspect="1"/>
            </p:cNvSpPr>
            <p:nvPr/>
          </p:nvSpPr>
          <p:spPr>
            <a:xfrm>
              <a:off x="5795091" y="267126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8" name="Oval 67"/>
            <p:cNvSpPr>
              <a:spLocks noChangeAspect="1"/>
            </p:cNvSpPr>
            <p:nvPr/>
          </p:nvSpPr>
          <p:spPr>
            <a:xfrm>
              <a:off x="5849731" y="266425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69" name="Oval 68"/>
            <p:cNvSpPr>
              <a:spLocks noChangeAspect="1"/>
            </p:cNvSpPr>
            <p:nvPr/>
          </p:nvSpPr>
          <p:spPr>
            <a:xfrm>
              <a:off x="5779359" y="271073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0" name="Oval 69"/>
            <p:cNvSpPr>
              <a:spLocks noChangeAspect="1"/>
            </p:cNvSpPr>
            <p:nvPr/>
          </p:nvSpPr>
          <p:spPr>
            <a:xfrm>
              <a:off x="5858772" y="272067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1" name="Oval 70"/>
            <p:cNvSpPr>
              <a:spLocks noChangeAspect="1"/>
            </p:cNvSpPr>
            <p:nvPr/>
          </p:nvSpPr>
          <p:spPr>
            <a:xfrm>
              <a:off x="5921731" y="272938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2" name="Oval 71"/>
            <p:cNvSpPr>
              <a:spLocks noChangeAspect="1"/>
            </p:cNvSpPr>
            <p:nvPr/>
          </p:nvSpPr>
          <p:spPr>
            <a:xfrm>
              <a:off x="5930053" y="27914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3" name="Oval 72"/>
            <p:cNvSpPr>
              <a:spLocks noChangeAspect="1"/>
            </p:cNvSpPr>
            <p:nvPr/>
          </p:nvSpPr>
          <p:spPr>
            <a:xfrm>
              <a:off x="5849731" y="276538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4" name="Oval 73"/>
            <p:cNvSpPr>
              <a:spLocks noChangeAspect="1"/>
            </p:cNvSpPr>
            <p:nvPr/>
          </p:nvSpPr>
          <p:spPr>
            <a:xfrm>
              <a:off x="6154531" y="27742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5" name="Oval 74"/>
            <p:cNvSpPr>
              <a:spLocks noChangeAspect="1"/>
            </p:cNvSpPr>
            <p:nvPr/>
          </p:nvSpPr>
          <p:spPr>
            <a:xfrm>
              <a:off x="5916249" y="304264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6" name="Oval 75"/>
            <p:cNvSpPr>
              <a:spLocks noChangeAspect="1"/>
            </p:cNvSpPr>
            <p:nvPr/>
          </p:nvSpPr>
          <p:spPr>
            <a:xfrm>
              <a:off x="5921731" y="30749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7" name="Oval 76"/>
            <p:cNvSpPr>
              <a:spLocks noChangeAspect="1"/>
            </p:cNvSpPr>
            <p:nvPr/>
          </p:nvSpPr>
          <p:spPr>
            <a:xfrm>
              <a:off x="6030175" y="30389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8" name="Oval 77"/>
            <p:cNvSpPr>
              <a:spLocks noChangeAspect="1"/>
            </p:cNvSpPr>
            <p:nvPr/>
          </p:nvSpPr>
          <p:spPr>
            <a:xfrm>
              <a:off x="6043743" y="301823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79" name="Oval 78"/>
            <p:cNvSpPr>
              <a:spLocks noChangeAspect="1"/>
            </p:cNvSpPr>
            <p:nvPr/>
          </p:nvSpPr>
          <p:spPr>
            <a:xfrm>
              <a:off x="6226531" y="293054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0" name="Oval 79"/>
            <p:cNvSpPr>
              <a:spLocks noChangeAspect="1"/>
            </p:cNvSpPr>
            <p:nvPr/>
          </p:nvSpPr>
          <p:spPr>
            <a:xfrm>
              <a:off x="6226531" y="298223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1" name="Oval 80"/>
            <p:cNvSpPr>
              <a:spLocks noChangeAspect="1"/>
            </p:cNvSpPr>
            <p:nvPr/>
          </p:nvSpPr>
          <p:spPr>
            <a:xfrm>
              <a:off x="6115743" y="304264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2" name="Oval 81"/>
            <p:cNvSpPr>
              <a:spLocks noChangeAspect="1"/>
            </p:cNvSpPr>
            <p:nvPr/>
          </p:nvSpPr>
          <p:spPr>
            <a:xfrm>
              <a:off x="6190531" y="301823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3" name="Oval 82"/>
            <p:cNvSpPr>
              <a:spLocks noChangeAspect="1"/>
            </p:cNvSpPr>
            <p:nvPr/>
          </p:nvSpPr>
          <p:spPr>
            <a:xfrm>
              <a:off x="6327195" y="308012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4" name="Oval 83"/>
            <p:cNvSpPr>
              <a:spLocks noChangeAspect="1"/>
            </p:cNvSpPr>
            <p:nvPr/>
          </p:nvSpPr>
          <p:spPr>
            <a:xfrm>
              <a:off x="6417205" y="311612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5" name="Oval 84"/>
            <p:cNvSpPr>
              <a:spLocks noChangeAspect="1"/>
            </p:cNvSpPr>
            <p:nvPr/>
          </p:nvSpPr>
          <p:spPr>
            <a:xfrm>
              <a:off x="6226548" y="30749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6" name="Oval 85"/>
            <p:cNvSpPr>
              <a:spLocks noChangeAspect="1"/>
            </p:cNvSpPr>
            <p:nvPr/>
          </p:nvSpPr>
          <p:spPr>
            <a:xfrm>
              <a:off x="6151743" y="31109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7" name="Oval 86"/>
            <p:cNvSpPr>
              <a:spLocks noChangeAspect="1"/>
            </p:cNvSpPr>
            <p:nvPr/>
          </p:nvSpPr>
          <p:spPr>
            <a:xfrm>
              <a:off x="5971316" y="325695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8" name="Oval 87"/>
            <p:cNvSpPr>
              <a:spLocks noChangeAspect="1"/>
            </p:cNvSpPr>
            <p:nvPr/>
          </p:nvSpPr>
          <p:spPr>
            <a:xfrm>
              <a:off x="6206810" y="314691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89" name="Oval 88"/>
            <p:cNvSpPr>
              <a:spLocks noChangeAspect="1"/>
            </p:cNvSpPr>
            <p:nvPr/>
          </p:nvSpPr>
          <p:spPr>
            <a:xfrm>
              <a:off x="6266483" y="313038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0" name="Oval 89"/>
            <p:cNvSpPr>
              <a:spLocks noChangeAspect="1"/>
            </p:cNvSpPr>
            <p:nvPr/>
          </p:nvSpPr>
          <p:spPr>
            <a:xfrm>
              <a:off x="6338483" y="315845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1" name="Oval 90"/>
            <p:cNvSpPr>
              <a:spLocks noChangeAspect="1"/>
            </p:cNvSpPr>
            <p:nvPr/>
          </p:nvSpPr>
          <p:spPr>
            <a:xfrm>
              <a:off x="6363195" y="312245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2" name="Oval 91"/>
            <p:cNvSpPr>
              <a:spLocks noChangeAspect="1"/>
            </p:cNvSpPr>
            <p:nvPr/>
          </p:nvSpPr>
          <p:spPr>
            <a:xfrm>
              <a:off x="6417205" y="316638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3" name="Oval 92"/>
            <p:cNvSpPr>
              <a:spLocks noChangeAspect="1"/>
            </p:cNvSpPr>
            <p:nvPr/>
          </p:nvSpPr>
          <p:spPr>
            <a:xfrm>
              <a:off x="6417205" y="320436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4" name="Oval 93"/>
            <p:cNvSpPr>
              <a:spLocks noChangeAspect="1"/>
            </p:cNvSpPr>
            <p:nvPr/>
          </p:nvSpPr>
          <p:spPr>
            <a:xfrm>
              <a:off x="6398313" y="325695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5" name="Oval 94"/>
            <p:cNvSpPr>
              <a:spLocks noChangeAspect="1"/>
            </p:cNvSpPr>
            <p:nvPr/>
          </p:nvSpPr>
          <p:spPr>
            <a:xfrm>
              <a:off x="6453205" y="325695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6" name="Oval 95"/>
            <p:cNvSpPr>
              <a:spLocks noChangeAspect="1"/>
            </p:cNvSpPr>
            <p:nvPr/>
          </p:nvSpPr>
          <p:spPr>
            <a:xfrm>
              <a:off x="6145040" y="317060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7" name="Oval 96"/>
            <p:cNvSpPr>
              <a:spLocks noChangeAspect="1"/>
            </p:cNvSpPr>
            <p:nvPr/>
          </p:nvSpPr>
          <p:spPr>
            <a:xfrm>
              <a:off x="6199263" y="322805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8" name="Oval 97"/>
            <p:cNvSpPr>
              <a:spLocks noChangeAspect="1"/>
            </p:cNvSpPr>
            <p:nvPr/>
          </p:nvSpPr>
          <p:spPr>
            <a:xfrm>
              <a:off x="6228878" y="323838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99" name="Oval 98"/>
            <p:cNvSpPr>
              <a:spLocks noChangeAspect="1"/>
            </p:cNvSpPr>
            <p:nvPr/>
          </p:nvSpPr>
          <p:spPr>
            <a:xfrm>
              <a:off x="6303633" y="328286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0" name="Oval 99"/>
            <p:cNvSpPr>
              <a:spLocks noChangeAspect="1"/>
            </p:cNvSpPr>
            <p:nvPr/>
          </p:nvSpPr>
          <p:spPr>
            <a:xfrm>
              <a:off x="6345546" y="330365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1" name="Oval 100"/>
            <p:cNvSpPr>
              <a:spLocks noChangeAspect="1"/>
            </p:cNvSpPr>
            <p:nvPr/>
          </p:nvSpPr>
          <p:spPr>
            <a:xfrm>
              <a:off x="6298548" y="334087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2" name="Oval 101"/>
            <p:cNvSpPr>
              <a:spLocks noChangeAspect="1"/>
            </p:cNvSpPr>
            <p:nvPr/>
          </p:nvSpPr>
          <p:spPr>
            <a:xfrm>
              <a:off x="6311395" y="340242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3" name="Oval 102"/>
            <p:cNvSpPr>
              <a:spLocks noChangeAspect="1"/>
            </p:cNvSpPr>
            <p:nvPr/>
          </p:nvSpPr>
          <p:spPr>
            <a:xfrm>
              <a:off x="6303633" y="343842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4" name="Oval 103"/>
            <p:cNvSpPr>
              <a:spLocks noChangeAspect="1"/>
            </p:cNvSpPr>
            <p:nvPr/>
          </p:nvSpPr>
          <p:spPr>
            <a:xfrm>
              <a:off x="6279390" y="351187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5" name="Oval 104"/>
            <p:cNvSpPr>
              <a:spLocks noChangeAspect="1"/>
            </p:cNvSpPr>
            <p:nvPr/>
          </p:nvSpPr>
          <p:spPr>
            <a:xfrm>
              <a:off x="6138201" y="34457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6" name="Oval 105"/>
            <p:cNvSpPr>
              <a:spLocks noChangeAspect="1"/>
            </p:cNvSpPr>
            <p:nvPr/>
          </p:nvSpPr>
          <p:spPr>
            <a:xfrm>
              <a:off x="6208135" y="358167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7" name="Oval 106"/>
            <p:cNvSpPr>
              <a:spLocks noChangeAspect="1"/>
            </p:cNvSpPr>
            <p:nvPr/>
          </p:nvSpPr>
          <p:spPr>
            <a:xfrm>
              <a:off x="6417950" y="34249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8" name="Oval 107"/>
            <p:cNvSpPr>
              <a:spLocks noChangeAspect="1"/>
            </p:cNvSpPr>
            <p:nvPr/>
          </p:nvSpPr>
          <p:spPr>
            <a:xfrm>
              <a:off x="6434313" y="33737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09" name="Oval 108"/>
            <p:cNvSpPr>
              <a:spLocks noChangeAspect="1"/>
            </p:cNvSpPr>
            <p:nvPr/>
          </p:nvSpPr>
          <p:spPr>
            <a:xfrm>
              <a:off x="6453205" y="332596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0" name="Oval 109"/>
            <p:cNvSpPr>
              <a:spLocks noChangeAspect="1"/>
            </p:cNvSpPr>
            <p:nvPr/>
          </p:nvSpPr>
          <p:spPr>
            <a:xfrm>
              <a:off x="6497550" y="338706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1" name="Oval 110"/>
            <p:cNvSpPr>
              <a:spLocks noChangeAspect="1"/>
            </p:cNvSpPr>
            <p:nvPr/>
          </p:nvSpPr>
          <p:spPr>
            <a:xfrm>
              <a:off x="6489205" y="34097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2" name="Oval 111"/>
            <p:cNvSpPr>
              <a:spLocks noChangeAspect="1"/>
            </p:cNvSpPr>
            <p:nvPr/>
          </p:nvSpPr>
          <p:spPr>
            <a:xfrm>
              <a:off x="6533550" y="340105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3" name="Oval 112"/>
            <p:cNvSpPr>
              <a:spLocks noChangeAspect="1"/>
            </p:cNvSpPr>
            <p:nvPr/>
          </p:nvSpPr>
          <p:spPr>
            <a:xfrm>
              <a:off x="6569550" y="33529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4" name="Oval 113"/>
            <p:cNvSpPr>
              <a:spLocks noChangeAspect="1"/>
            </p:cNvSpPr>
            <p:nvPr/>
          </p:nvSpPr>
          <p:spPr>
            <a:xfrm>
              <a:off x="6557325" y="343364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5" name="Oval 114"/>
            <p:cNvSpPr>
              <a:spLocks noChangeAspect="1"/>
            </p:cNvSpPr>
            <p:nvPr/>
          </p:nvSpPr>
          <p:spPr>
            <a:xfrm>
              <a:off x="6590625" y="338706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6" name="Oval 115"/>
            <p:cNvSpPr>
              <a:spLocks noChangeAspect="1"/>
            </p:cNvSpPr>
            <p:nvPr/>
          </p:nvSpPr>
          <p:spPr>
            <a:xfrm>
              <a:off x="6593325" y="341095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7" name="Oval 116"/>
            <p:cNvSpPr>
              <a:spLocks noChangeAspect="1"/>
            </p:cNvSpPr>
            <p:nvPr/>
          </p:nvSpPr>
          <p:spPr>
            <a:xfrm>
              <a:off x="6341373" y="35611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8" name="Oval 117"/>
            <p:cNvSpPr>
              <a:spLocks noChangeAspect="1"/>
            </p:cNvSpPr>
            <p:nvPr/>
          </p:nvSpPr>
          <p:spPr>
            <a:xfrm>
              <a:off x="6398313" y="356115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19" name="Oval 118"/>
            <p:cNvSpPr>
              <a:spLocks noChangeAspect="1"/>
            </p:cNvSpPr>
            <p:nvPr/>
          </p:nvSpPr>
          <p:spPr>
            <a:xfrm>
              <a:off x="6430698" y="359962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0" name="Oval 119"/>
            <p:cNvSpPr>
              <a:spLocks noChangeAspect="1"/>
            </p:cNvSpPr>
            <p:nvPr/>
          </p:nvSpPr>
          <p:spPr>
            <a:xfrm>
              <a:off x="6315775" y="359962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1" name="Oval 120"/>
            <p:cNvSpPr>
              <a:spLocks noChangeAspect="1"/>
            </p:cNvSpPr>
            <p:nvPr/>
          </p:nvSpPr>
          <p:spPr>
            <a:xfrm>
              <a:off x="6374483" y="359962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2" name="Oval 121"/>
            <p:cNvSpPr>
              <a:spLocks noChangeAspect="1"/>
            </p:cNvSpPr>
            <p:nvPr/>
          </p:nvSpPr>
          <p:spPr>
            <a:xfrm>
              <a:off x="6377868" y="364186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3" name="Oval 122"/>
            <p:cNvSpPr>
              <a:spLocks noChangeAspect="1"/>
            </p:cNvSpPr>
            <p:nvPr/>
          </p:nvSpPr>
          <p:spPr>
            <a:xfrm>
              <a:off x="6333028" y="362841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4" name="Oval 123"/>
            <p:cNvSpPr>
              <a:spLocks noChangeAspect="1"/>
            </p:cNvSpPr>
            <p:nvPr/>
          </p:nvSpPr>
          <p:spPr>
            <a:xfrm>
              <a:off x="6603693" y="351427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5" name="Oval 124"/>
            <p:cNvSpPr>
              <a:spLocks noChangeAspect="1"/>
            </p:cNvSpPr>
            <p:nvPr/>
          </p:nvSpPr>
          <p:spPr>
            <a:xfrm>
              <a:off x="6531693" y="352160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6" name="Oval 125"/>
            <p:cNvSpPr>
              <a:spLocks noChangeAspect="1"/>
            </p:cNvSpPr>
            <p:nvPr/>
          </p:nvSpPr>
          <p:spPr>
            <a:xfrm>
              <a:off x="6679236" y="352762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7" name="Oval 126"/>
            <p:cNvSpPr>
              <a:spLocks noChangeAspect="1"/>
            </p:cNvSpPr>
            <p:nvPr/>
          </p:nvSpPr>
          <p:spPr>
            <a:xfrm>
              <a:off x="6715236" y="351329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8" name="Oval 127"/>
            <p:cNvSpPr>
              <a:spLocks noChangeAspect="1"/>
            </p:cNvSpPr>
            <p:nvPr/>
          </p:nvSpPr>
          <p:spPr>
            <a:xfrm>
              <a:off x="6754779" y="350465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29" name="Oval 128"/>
            <p:cNvSpPr>
              <a:spLocks noChangeAspect="1"/>
            </p:cNvSpPr>
            <p:nvPr/>
          </p:nvSpPr>
          <p:spPr>
            <a:xfrm>
              <a:off x="6732520" y="354478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0" name="Oval 129"/>
            <p:cNvSpPr>
              <a:spLocks noChangeAspect="1"/>
            </p:cNvSpPr>
            <p:nvPr/>
          </p:nvSpPr>
          <p:spPr>
            <a:xfrm>
              <a:off x="6701283" y="358078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1" name="Oval 130"/>
            <p:cNvSpPr>
              <a:spLocks noChangeAspect="1"/>
            </p:cNvSpPr>
            <p:nvPr/>
          </p:nvSpPr>
          <p:spPr>
            <a:xfrm>
              <a:off x="6739945" y="357665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2" name="Oval 131"/>
            <p:cNvSpPr>
              <a:spLocks noChangeAspect="1"/>
            </p:cNvSpPr>
            <p:nvPr/>
          </p:nvSpPr>
          <p:spPr>
            <a:xfrm>
              <a:off x="6794995" y="359962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3" name="Oval 132"/>
            <p:cNvSpPr>
              <a:spLocks noChangeAspect="1"/>
            </p:cNvSpPr>
            <p:nvPr/>
          </p:nvSpPr>
          <p:spPr>
            <a:xfrm>
              <a:off x="6560659" y="367786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4" name="Oval 133"/>
            <p:cNvSpPr>
              <a:spLocks noChangeAspect="1"/>
            </p:cNvSpPr>
            <p:nvPr/>
          </p:nvSpPr>
          <p:spPr>
            <a:xfrm>
              <a:off x="6622167" y="361869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5" name="Oval 134"/>
            <p:cNvSpPr>
              <a:spLocks noChangeAspect="1"/>
            </p:cNvSpPr>
            <p:nvPr/>
          </p:nvSpPr>
          <p:spPr>
            <a:xfrm>
              <a:off x="6603538" y="357665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6" name="Oval 135"/>
            <p:cNvSpPr>
              <a:spLocks noChangeAspect="1"/>
            </p:cNvSpPr>
            <p:nvPr/>
          </p:nvSpPr>
          <p:spPr>
            <a:xfrm>
              <a:off x="6687187" y="363769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7" name="Oval 136"/>
            <p:cNvSpPr>
              <a:spLocks noChangeAspect="1"/>
            </p:cNvSpPr>
            <p:nvPr/>
          </p:nvSpPr>
          <p:spPr>
            <a:xfrm>
              <a:off x="6679236" y="365590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8" name="Oval 137"/>
            <p:cNvSpPr>
              <a:spLocks noChangeAspect="1"/>
            </p:cNvSpPr>
            <p:nvPr/>
          </p:nvSpPr>
          <p:spPr>
            <a:xfrm>
              <a:off x="6718779" y="365884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39" name="Oval 138"/>
            <p:cNvSpPr>
              <a:spLocks noChangeAspect="1"/>
            </p:cNvSpPr>
            <p:nvPr/>
          </p:nvSpPr>
          <p:spPr>
            <a:xfrm>
              <a:off x="6760549" y="366807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0" name="Oval 139"/>
            <p:cNvSpPr>
              <a:spLocks noChangeAspect="1"/>
            </p:cNvSpPr>
            <p:nvPr/>
          </p:nvSpPr>
          <p:spPr>
            <a:xfrm>
              <a:off x="6765858" y="370824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1" name="Oval 140"/>
            <p:cNvSpPr>
              <a:spLocks noChangeAspect="1"/>
            </p:cNvSpPr>
            <p:nvPr/>
          </p:nvSpPr>
          <p:spPr>
            <a:xfrm>
              <a:off x="6762649" y="3784146"/>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2" name="Oval 141"/>
            <p:cNvSpPr>
              <a:spLocks noChangeAspect="1"/>
            </p:cNvSpPr>
            <p:nvPr/>
          </p:nvSpPr>
          <p:spPr>
            <a:xfrm>
              <a:off x="6623454" y="371386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3" name="Oval 142"/>
            <p:cNvSpPr>
              <a:spLocks noChangeAspect="1"/>
            </p:cNvSpPr>
            <p:nvPr/>
          </p:nvSpPr>
          <p:spPr>
            <a:xfrm>
              <a:off x="6643236" y="378024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4" name="Oval 143"/>
            <p:cNvSpPr>
              <a:spLocks noChangeAspect="1"/>
            </p:cNvSpPr>
            <p:nvPr/>
          </p:nvSpPr>
          <p:spPr>
            <a:xfrm>
              <a:off x="6885126" y="37921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5" name="Oval 144"/>
            <p:cNvSpPr>
              <a:spLocks noChangeAspect="1"/>
            </p:cNvSpPr>
            <p:nvPr/>
          </p:nvSpPr>
          <p:spPr>
            <a:xfrm>
              <a:off x="6878247" y="371386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6" name="Oval 145"/>
            <p:cNvSpPr>
              <a:spLocks noChangeAspect="1"/>
            </p:cNvSpPr>
            <p:nvPr/>
          </p:nvSpPr>
          <p:spPr>
            <a:xfrm>
              <a:off x="6885126" y="38798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7" name="Oval 146"/>
            <p:cNvSpPr>
              <a:spLocks noChangeAspect="1"/>
            </p:cNvSpPr>
            <p:nvPr/>
          </p:nvSpPr>
          <p:spPr>
            <a:xfrm>
              <a:off x="6609447" y="384895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8" name="Oval 147"/>
            <p:cNvSpPr>
              <a:spLocks noChangeAspect="1"/>
            </p:cNvSpPr>
            <p:nvPr/>
          </p:nvSpPr>
          <p:spPr>
            <a:xfrm>
              <a:off x="6537823" y="387691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49" name="Oval 148"/>
            <p:cNvSpPr>
              <a:spLocks noChangeAspect="1"/>
            </p:cNvSpPr>
            <p:nvPr/>
          </p:nvSpPr>
          <p:spPr>
            <a:xfrm>
              <a:off x="6662625" y="386410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0" name="Oval 149"/>
            <p:cNvSpPr>
              <a:spLocks noChangeAspect="1"/>
            </p:cNvSpPr>
            <p:nvPr/>
          </p:nvSpPr>
          <p:spPr>
            <a:xfrm>
              <a:off x="6370548" y="372790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1" name="Oval 150"/>
            <p:cNvSpPr>
              <a:spLocks noChangeAspect="1"/>
            </p:cNvSpPr>
            <p:nvPr/>
          </p:nvSpPr>
          <p:spPr>
            <a:xfrm>
              <a:off x="6690649" y="39518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2" name="Oval 151"/>
            <p:cNvSpPr>
              <a:spLocks noChangeAspect="1"/>
            </p:cNvSpPr>
            <p:nvPr/>
          </p:nvSpPr>
          <p:spPr>
            <a:xfrm>
              <a:off x="6695454" y="386856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3" name="Oval 152"/>
            <p:cNvSpPr>
              <a:spLocks noChangeAspect="1"/>
            </p:cNvSpPr>
            <p:nvPr/>
          </p:nvSpPr>
          <p:spPr>
            <a:xfrm>
              <a:off x="6675693" y="398124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4" name="Oval 153"/>
            <p:cNvSpPr>
              <a:spLocks noChangeAspect="1"/>
            </p:cNvSpPr>
            <p:nvPr/>
          </p:nvSpPr>
          <p:spPr>
            <a:xfrm>
              <a:off x="6647020" y="402676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5" name="Oval 154"/>
            <p:cNvSpPr>
              <a:spLocks noChangeAspect="1"/>
            </p:cNvSpPr>
            <p:nvPr/>
          </p:nvSpPr>
          <p:spPr>
            <a:xfrm>
              <a:off x="6889345" y="423909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6" name="Oval 155"/>
            <p:cNvSpPr>
              <a:spLocks noChangeAspect="1"/>
            </p:cNvSpPr>
            <p:nvPr/>
          </p:nvSpPr>
          <p:spPr>
            <a:xfrm>
              <a:off x="6769190" y="420145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7" name="Oval 156"/>
            <p:cNvSpPr>
              <a:spLocks noChangeAspect="1"/>
            </p:cNvSpPr>
            <p:nvPr/>
          </p:nvSpPr>
          <p:spPr>
            <a:xfrm>
              <a:off x="6837858" y="432374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8" name="Oval 157"/>
            <p:cNvSpPr>
              <a:spLocks noChangeAspect="1"/>
            </p:cNvSpPr>
            <p:nvPr/>
          </p:nvSpPr>
          <p:spPr>
            <a:xfrm>
              <a:off x="6889345" y="413258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59" name="Oval 158"/>
            <p:cNvSpPr>
              <a:spLocks noChangeAspect="1"/>
            </p:cNvSpPr>
            <p:nvPr/>
          </p:nvSpPr>
          <p:spPr>
            <a:xfrm>
              <a:off x="6961345" y="416858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0" name="Oval 159"/>
            <p:cNvSpPr>
              <a:spLocks noChangeAspect="1"/>
            </p:cNvSpPr>
            <p:nvPr/>
          </p:nvSpPr>
          <p:spPr>
            <a:xfrm>
              <a:off x="7012302" y="420458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1" name="Oval 160"/>
            <p:cNvSpPr>
              <a:spLocks noChangeAspect="1"/>
            </p:cNvSpPr>
            <p:nvPr/>
          </p:nvSpPr>
          <p:spPr>
            <a:xfrm>
              <a:off x="6921126" y="441911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2" name="Oval 161"/>
            <p:cNvSpPr>
              <a:spLocks noChangeAspect="1"/>
            </p:cNvSpPr>
            <p:nvPr/>
          </p:nvSpPr>
          <p:spPr>
            <a:xfrm>
              <a:off x="6976302" y="445511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3" name="Oval 162"/>
            <p:cNvSpPr>
              <a:spLocks noChangeAspect="1"/>
            </p:cNvSpPr>
            <p:nvPr/>
          </p:nvSpPr>
          <p:spPr>
            <a:xfrm>
              <a:off x="6932410" y="449111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4" name="Oval 163"/>
            <p:cNvSpPr>
              <a:spLocks noChangeAspect="1"/>
            </p:cNvSpPr>
            <p:nvPr/>
          </p:nvSpPr>
          <p:spPr>
            <a:xfrm>
              <a:off x="7137285" y="4550995"/>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5" name="Oval 164"/>
            <p:cNvSpPr>
              <a:spLocks noChangeAspect="1"/>
            </p:cNvSpPr>
            <p:nvPr/>
          </p:nvSpPr>
          <p:spPr>
            <a:xfrm>
              <a:off x="6912940" y="4502807"/>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6" name="Oval 165"/>
            <p:cNvSpPr>
              <a:spLocks noChangeAspect="1"/>
            </p:cNvSpPr>
            <p:nvPr/>
          </p:nvSpPr>
          <p:spPr>
            <a:xfrm>
              <a:off x="7048607" y="468914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7" name="Oval 166"/>
            <p:cNvSpPr>
              <a:spLocks noChangeAspect="1"/>
            </p:cNvSpPr>
            <p:nvPr/>
          </p:nvSpPr>
          <p:spPr>
            <a:xfrm>
              <a:off x="7137285" y="476114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8" name="Oval 167"/>
            <p:cNvSpPr>
              <a:spLocks noChangeAspect="1"/>
            </p:cNvSpPr>
            <p:nvPr/>
          </p:nvSpPr>
          <p:spPr>
            <a:xfrm>
              <a:off x="7188532" y="476244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69" name="Oval 168"/>
            <p:cNvSpPr>
              <a:spLocks noChangeAspect="1"/>
            </p:cNvSpPr>
            <p:nvPr/>
          </p:nvSpPr>
          <p:spPr>
            <a:xfrm>
              <a:off x="6993126" y="474203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0" name="Oval 169"/>
            <p:cNvSpPr>
              <a:spLocks noChangeAspect="1"/>
            </p:cNvSpPr>
            <p:nvPr/>
          </p:nvSpPr>
          <p:spPr>
            <a:xfrm>
              <a:off x="7065285" y="484526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1" name="Oval 170"/>
            <p:cNvSpPr>
              <a:spLocks noChangeAspect="1"/>
            </p:cNvSpPr>
            <p:nvPr/>
          </p:nvSpPr>
          <p:spPr>
            <a:xfrm>
              <a:off x="7061323" y="488126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2" name="Oval 171"/>
            <p:cNvSpPr>
              <a:spLocks noChangeAspect="1"/>
            </p:cNvSpPr>
            <p:nvPr/>
          </p:nvSpPr>
          <p:spPr>
            <a:xfrm>
              <a:off x="7209285" y="492440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3" name="Oval 172"/>
            <p:cNvSpPr>
              <a:spLocks noChangeAspect="1"/>
            </p:cNvSpPr>
            <p:nvPr/>
          </p:nvSpPr>
          <p:spPr>
            <a:xfrm>
              <a:off x="7294123" y="496516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4" name="Oval 173"/>
            <p:cNvSpPr>
              <a:spLocks noChangeAspect="1"/>
            </p:cNvSpPr>
            <p:nvPr/>
          </p:nvSpPr>
          <p:spPr>
            <a:xfrm>
              <a:off x="7152532" y="500116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5" name="Oval 174"/>
            <p:cNvSpPr>
              <a:spLocks noChangeAspect="1"/>
            </p:cNvSpPr>
            <p:nvPr/>
          </p:nvSpPr>
          <p:spPr>
            <a:xfrm>
              <a:off x="7187877" y="507316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6" name="Oval 175"/>
            <p:cNvSpPr>
              <a:spLocks noChangeAspect="1"/>
            </p:cNvSpPr>
            <p:nvPr/>
          </p:nvSpPr>
          <p:spPr>
            <a:xfrm>
              <a:off x="7281033" y="512581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7" name="Oval 176"/>
            <p:cNvSpPr>
              <a:spLocks noChangeAspect="1"/>
            </p:cNvSpPr>
            <p:nvPr/>
          </p:nvSpPr>
          <p:spPr>
            <a:xfrm>
              <a:off x="7186670" y="5128482"/>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8" name="Oval 177"/>
            <p:cNvSpPr>
              <a:spLocks noChangeAspect="1"/>
            </p:cNvSpPr>
            <p:nvPr/>
          </p:nvSpPr>
          <p:spPr>
            <a:xfrm>
              <a:off x="7222670" y="5229200"/>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79" name="Oval 178"/>
            <p:cNvSpPr>
              <a:spLocks noChangeAspect="1"/>
            </p:cNvSpPr>
            <p:nvPr/>
          </p:nvSpPr>
          <p:spPr>
            <a:xfrm>
              <a:off x="7260532" y="5224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0" name="Oval 179"/>
            <p:cNvSpPr>
              <a:spLocks noChangeAspect="1"/>
            </p:cNvSpPr>
            <p:nvPr/>
          </p:nvSpPr>
          <p:spPr>
            <a:xfrm>
              <a:off x="7209285" y="5260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1" name="Oval 180"/>
            <p:cNvSpPr>
              <a:spLocks noChangeAspect="1"/>
            </p:cNvSpPr>
            <p:nvPr/>
          </p:nvSpPr>
          <p:spPr>
            <a:xfrm>
              <a:off x="7258123" y="5332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2" name="Oval 181"/>
            <p:cNvSpPr>
              <a:spLocks noChangeAspect="1"/>
            </p:cNvSpPr>
            <p:nvPr/>
          </p:nvSpPr>
          <p:spPr>
            <a:xfrm>
              <a:off x="7299267" y="5296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3" name="Oval 182"/>
            <p:cNvSpPr>
              <a:spLocks noChangeAspect="1"/>
            </p:cNvSpPr>
            <p:nvPr/>
          </p:nvSpPr>
          <p:spPr>
            <a:xfrm>
              <a:off x="7335267" y="53035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4" name="Oval 183"/>
            <p:cNvSpPr>
              <a:spLocks noChangeAspect="1"/>
            </p:cNvSpPr>
            <p:nvPr/>
          </p:nvSpPr>
          <p:spPr>
            <a:xfrm>
              <a:off x="7353033" y="53755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5" name="Oval 184"/>
            <p:cNvSpPr>
              <a:spLocks noChangeAspect="1"/>
            </p:cNvSpPr>
            <p:nvPr/>
          </p:nvSpPr>
          <p:spPr>
            <a:xfrm>
              <a:off x="7330123" y="5404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6" name="Oval 185"/>
            <p:cNvSpPr>
              <a:spLocks noChangeAspect="1"/>
            </p:cNvSpPr>
            <p:nvPr/>
          </p:nvSpPr>
          <p:spPr>
            <a:xfrm>
              <a:off x="7330123" y="54475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7" name="Oval 186"/>
            <p:cNvSpPr>
              <a:spLocks noChangeAspect="1"/>
            </p:cNvSpPr>
            <p:nvPr/>
          </p:nvSpPr>
          <p:spPr>
            <a:xfrm>
              <a:off x="7366123" y="5440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8" name="Oval 187"/>
            <p:cNvSpPr>
              <a:spLocks noChangeAspect="1"/>
            </p:cNvSpPr>
            <p:nvPr/>
          </p:nvSpPr>
          <p:spPr>
            <a:xfrm>
              <a:off x="7423950" y="5440144"/>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89" name="Oval 188"/>
            <p:cNvSpPr>
              <a:spLocks noChangeAspect="1"/>
            </p:cNvSpPr>
            <p:nvPr/>
          </p:nvSpPr>
          <p:spPr>
            <a:xfrm>
              <a:off x="7404900" y="546796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0" name="Oval 189"/>
            <p:cNvSpPr>
              <a:spLocks noChangeAspect="1"/>
            </p:cNvSpPr>
            <p:nvPr/>
          </p:nvSpPr>
          <p:spPr>
            <a:xfrm>
              <a:off x="7478775" y="553258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1" name="Oval 190"/>
            <p:cNvSpPr>
              <a:spLocks noChangeAspect="1"/>
            </p:cNvSpPr>
            <p:nvPr/>
          </p:nvSpPr>
          <p:spPr>
            <a:xfrm>
              <a:off x="7438123" y="554805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2" name="Oval 191"/>
            <p:cNvSpPr>
              <a:spLocks noChangeAspect="1"/>
            </p:cNvSpPr>
            <p:nvPr/>
          </p:nvSpPr>
          <p:spPr>
            <a:xfrm>
              <a:off x="7495950" y="5568588"/>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3" name="Oval 192"/>
            <p:cNvSpPr>
              <a:spLocks noChangeAspect="1"/>
            </p:cNvSpPr>
            <p:nvPr/>
          </p:nvSpPr>
          <p:spPr>
            <a:xfrm>
              <a:off x="7459950" y="561590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4" name="Oval 193"/>
            <p:cNvSpPr>
              <a:spLocks noChangeAspect="1"/>
            </p:cNvSpPr>
            <p:nvPr/>
          </p:nvSpPr>
          <p:spPr>
            <a:xfrm>
              <a:off x="7402123" y="5512051"/>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5" name="Oval 194"/>
            <p:cNvSpPr>
              <a:spLocks noChangeAspect="1"/>
            </p:cNvSpPr>
            <p:nvPr/>
          </p:nvSpPr>
          <p:spPr>
            <a:xfrm>
              <a:off x="7006199" y="4670739"/>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6" name="Oval 195"/>
            <p:cNvSpPr>
              <a:spLocks noChangeAspect="1"/>
            </p:cNvSpPr>
            <p:nvPr/>
          </p:nvSpPr>
          <p:spPr>
            <a:xfrm>
              <a:off x="7329040" y="533601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sp>
          <p:nvSpPr>
            <p:cNvPr id="197" name="Oval 196"/>
            <p:cNvSpPr>
              <a:spLocks noChangeAspect="1"/>
            </p:cNvSpPr>
            <p:nvPr/>
          </p:nvSpPr>
          <p:spPr>
            <a:xfrm>
              <a:off x="7227267" y="5300013"/>
              <a:ext cx="72000" cy="72000"/>
            </a:xfrm>
            <a:prstGeom prst="ellipse">
              <a:avLst/>
            </a:prstGeom>
            <a:solidFill>
              <a:srgbClr val="E83C9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solidFill>
                  <a:prstClr val="white"/>
                </a:solidFill>
              </a:endParaRPr>
            </a:p>
          </p:txBody>
        </p:sp>
      </p:grpSp>
      <p:sp>
        <p:nvSpPr>
          <p:cNvPr id="2" name="Rectangle 1"/>
          <p:cNvSpPr/>
          <p:nvPr/>
        </p:nvSpPr>
        <p:spPr>
          <a:xfrm>
            <a:off x="820085" y="61191"/>
            <a:ext cx="8396809" cy="800219"/>
          </a:xfrm>
          <a:prstGeom prst="rect">
            <a:avLst/>
          </a:prstGeom>
        </p:spPr>
        <p:txBody>
          <a:bodyPr wrap="square" lIns="0">
            <a:spAutoFit/>
          </a:bodyPr>
          <a:lstStyle/>
          <a:p>
            <a:r>
              <a:rPr lang="fi-FI" sz="2800" dirty="0" smtClean="0">
                <a:solidFill>
                  <a:schemeClr val="bg1"/>
                </a:solidFill>
              </a:rPr>
              <a:t>Saman </a:t>
            </a:r>
            <a:r>
              <a:rPr lang="fi-FI" sz="2800" dirty="0">
                <a:solidFill>
                  <a:schemeClr val="bg1"/>
                </a:solidFill>
              </a:rPr>
              <a:t>laskutoimituksen kustannus eri ajankohtina</a:t>
            </a:r>
            <a:r>
              <a:rPr lang="fi-FI" sz="2800" dirty="0">
                <a:solidFill>
                  <a:schemeClr val="bg1">
                    <a:lumMod val="75000"/>
                  </a:schemeClr>
                </a:solidFill>
              </a:rPr>
              <a:t> </a:t>
            </a:r>
            <a:r>
              <a:rPr lang="fi-FI" dirty="0" smtClean="0">
                <a:solidFill>
                  <a:schemeClr val="bg1">
                    <a:lumMod val="75000"/>
                  </a:schemeClr>
                </a:solidFill>
              </a:rPr>
              <a:t/>
            </a:r>
            <a:br>
              <a:rPr lang="fi-FI" dirty="0" smtClean="0">
                <a:solidFill>
                  <a:schemeClr val="bg1">
                    <a:lumMod val="75000"/>
                  </a:schemeClr>
                </a:solidFill>
              </a:rPr>
            </a:br>
            <a:r>
              <a:rPr lang="fi-FI" dirty="0" smtClean="0">
                <a:solidFill>
                  <a:schemeClr val="bg1">
                    <a:lumMod val="75000"/>
                  </a:schemeClr>
                </a:solidFill>
              </a:rPr>
              <a:t> (</a:t>
            </a:r>
            <a:r>
              <a:rPr lang="fi-FI" dirty="0">
                <a:solidFill>
                  <a:schemeClr val="bg1">
                    <a:lumMod val="75000"/>
                  </a:schemeClr>
                </a:solidFill>
              </a:rPr>
              <a:t>nykyrahassa; piste kuvaa tiettyä </a:t>
            </a:r>
            <a:r>
              <a:rPr lang="fi-FI" dirty="0" smtClean="0">
                <a:solidFill>
                  <a:schemeClr val="bg1">
                    <a:lumMod val="75000"/>
                  </a:schemeClr>
                </a:solidFill>
              </a:rPr>
              <a:t>menetelmää/konetta; lähde: </a:t>
            </a:r>
            <a:r>
              <a:rPr lang="fi-FI" dirty="0" err="1" smtClean="0">
                <a:solidFill>
                  <a:schemeClr val="bg1">
                    <a:lumMod val="75000"/>
                  </a:schemeClr>
                </a:solidFill>
              </a:rPr>
              <a:t>Nordhaus/Yale</a:t>
            </a:r>
            <a:r>
              <a:rPr lang="fi-FI" dirty="0" smtClean="0">
                <a:solidFill>
                  <a:schemeClr val="bg1">
                    <a:lumMod val="75000"/>
                  </a:schemeClr>
                </a:solidFill>
              </a:rPr>
              <a:t>)</a:t>
            </a:r>
            <a:endParaRPr lang="fi-FI" dirty="0">
              <a:solidFill>
                <a:schemeClr val="bg1">
                  <a:lumMod val="75000"/>
                </a:schemeClr>
              </a:solidFill>
            </a:endParaRPr>
          </a:p>
        </p:txBody>
      </p:sp>
      <p:cxnSp>
        <p:nvCxnSpPr>
          <p:cNvPr id="225" name="Straight Arrow Connector 224"/>
          <p:cNvCxnSpPr>
            <a:endCxn id="176" idx="4"/>
          </p:cNvCxnSpPr>
          <p:nvPr/>
        </p:nvCxnSpPr>
        <p:spPr>
          <a:xfrm>
            <a:off x="5011387" y="5486400"/>
            <a:ext cx="2305035" cy="4567"/>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5023262" y="1769423"/>
            <a:ext cx="0" cy="3728852"/>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4641961" y="5676236"/>
            <a:ext cx="3575763" cy="584775"/>
          </a:xfrm>
          <a:prstGeom prst="rect">
            <a:avLst/>
          </a:prstGeom>
        </p:spPr>
        <p:txBody>
          <a:bodyPr wrap="square" lIns="0">
            <a:spAutoFit/>
          </a:bodyPr>
          <a:lstStyle/>
          <a:p>
            <a:r>
              <a:rPr lang="fi-FI" sz="2800" dirty="0" smtClean="0">
                <a:solidFill>
                  <a:schemeClr val="tx1">
                    <a:lumMod val="65000"/>
                    <a:lumOff val="35000"/>
                  </a:schemeClr>
                </a:solidFill>
              </a:rPr>
              <a:t>1940</a:t>
            </a:r>
            <a:r>
              <a:rPr lang="fi-FI" sz="3200" dirty="0" smtClean="0">
                <a:solidFill>
                  <a:schemeClr val="tx1">
                    <a:lumMod val="65000"/>
                    <a:lumOff val="35000"/>
                  </a:schemeClr>
                </a:solidFill>
              </a:rPr>
              <a:t> … … … … </a:t>
            </a:r>
            <a:r>
              <a:rPr lang="fi-FI" sz="2800" dirty="0" smtClean="0">
                <a:solidFill>
                  <a:schemeClr val="tx1">
                    <a:lumMod val="65000"/>
                    <a:lumOff val="35000"/>
                  </a:schemeClr>
                </a:solidFill>
              </a:rPr>
              <a:t>2000</a:t>
            </a:r>
            <a:endParaRPr lang="fi-FI" dirty="0">
              <a:solidFill>
                <a:schemeClr val="tx1">
                  <a:lumMod val="65000"/>
                  <a:lumOff val="35000"/>
                </a:schemeClr>
              </a:solidFill>
            </a:endParaRPr>
          </a:p>
        </p:txBody>
      </p:sp>
      <p:sp>
        <p:nvSpPr>
          <p:cNvPr id="220" name="Rectangle 219"/>
          <p:cNvSpPr/>
          <p:nvPr/>
        </p:nvSpPr>
        <p:spPr>
          <a:xfrm>
            <a:off x="1374274" y="1553546"/>
            <a:ext cx="3575763" cy="4185761"/>
          </a:xfrm>
          <a:prstGeom prst="rect">
            <a:avLst/>
          </a:prstGeom>
        </p:spPr>
        <p:txBody>
          <a:bodyPr wrap="square" lIns="0">
            <a:spAutoFit/>
          </a:bodyPr>
          <a:lstStyle/>
          <a:p>
            <a:pPr algn="r"/>
            <a:r>
              <a:rPr lang="fi-FI" sz="2800" b="1" dirty="0" smtClean="0">
                <a:solidFill>
                  <a:schemeClr val="tx1">
                    <a:lumMod val="65000"/>
                    <a:lumOff val="35000"/>
                  </a:schemeClr>
                </a:solidFill>
              </a:rPr>
              <a:t>100 000 000 000 €</a:t>
            </a:r>
          </a:p>
          <a:p>
            <a:pPr algn="r"/>
            <a:endParaRPr lang="fi-FI" sz="2800" b="1" dirty="0">
              <a:solidFill>
                <a:schemeClr val="tx1">
                  <a:lumMod val="65000"/>
                  <a:lumOff val="35000"/>
                </a:schemeClr>
              </a:solidFill>
            </a:endParaRPr>
          </a:p>
          <a:p>
            <a:pPr algn="r"/>
            <a:endParaRPr lang="fi-FI" sz="1400" b="1" dirty="0" smtClean="0">
              <a:solidFill>
                <a:schemeClr val="tx1">
                  <a:lumMod val="65000"/>
                  <a:lumOff val="35000"/>
                </a:schemeClr>
              </a:solidFill>
            </a:endParaRPr>
          </a:p>
          <a:p>
            <a:pPr algn="r"/>
            <a:endParaRPr lang="fi-FI" sz="2800" b="1" dirty="0" smtClean="0">
              <a:solidFill>
                <a:schemeClr val="tx1">
                  <a:lumMod val="65000"/>
                  <a:lumOff val="35000"/>
                </a:schemeClr>
              </a:solidFill>
            </a:endParaRPr>
          </a:p>
          <a:p>
            <a:pPr algn="r"/>
            <a:endParaRPr lang="fi-FI" sz="2800" b="1" dirty="0">
              <a:solidFill>
                <a:schemeClr val="tx1">
                  <a:lumMod val="65000"/>
                  <a:lumOff val="35000"/>
                </a:schemeClr>
              </a:solidFill>
            </a:endParaRPr>
          </a:p>
          <a:p>
            <a:pPr algn="r"/>
            <a:endParaRPr lang="fi-FI" sz="2800" b="1" dirty="0" smtClean="0">
              <a:solidFill>
                <a:schemeClr val="tx1">
                  <a:lumMod val="65000"/>
                  <a:lumOff val="35000"/>
                </a:schemeClr>
              </a:solidFill>
            </a:endParaRPr>
          </a:p>
          <a:p>
            <a:pPr algn="r"/>
            <a:endParaRPr lang="fi-FI" sz="2800" b="1" dirty="0">
              <a:solidFill>
                <a:schemeClr val="tx1">
                  <a:lumMod val="65000"/>
                  <a:lumOff val="35000"/>
                </a:schemeClr>
              </a:solidFill>
            </a:endParaRPr>
          </a:p>
          <a:p>
            <a:pPr algn="r"/>
            <a:endParaRPr lang="fi-FI" sz="2800" b="1" dirty="0" smtClean="0">
              <a:solidFill>
                <a:schemeClr val="tx1">
                  <a:lumMod val="65000"/>
                  <a:lumOff val="35000"/>
                </a:schemeClr>
              </a:solidFill>
            </a:endParaRPr>
          </a:p>
          <a:p>
            <a:pPr algn="r"/>
            <a:endParaRPr lang="fi-FI" sz="2800" b="1" dirty="0">
              <a:solidFill>
                <a:schemeClr val="tx1">
                  <a:lumMod val="65000"/>
                  <a:lumOff val="35000"/>
                </a:schemeClr>
              </a:solidFill>
            </a:endParaRPr>
          </a:p>
          <a:p>
            <a:pPr algn="r"/>
            <a:r>
              <a:rPr lang="fi-FI" sz="2800" b="1" dirty="0" smtClean="0">
                <a:solidFill>
                  <a:schemeClr val="tx1">
                    <a:lumMod val="65000"/>
                    <a:lumOff val="35000"/>
                  </a:schemeClr>
                </a:solidFill>
              </a:rPr>
              <a:t>1 €</a:t>
            </a:r>
            <a:endParaRPr lang="fi-FI" b="1" dirty="0">
              <a:solidFill>
                <a:schemeClr val="tx1">
                  <a:lumMod val="65000"/>
                  <a:lumOff val="35000"/>
                </a:schemeClr>
              </a:solidFill>
            </a:endParaRPr>
          </a:p>
        </p:txBody>
      </p:sp>
    </p:spTree>
    <p:extLst>
      <p:ext uri="{BB962C8B-B14F-4D97-AF65-F5344CB8AC3E}">
        <p14:creationId xmlns:p14="http://schemas.microsoft.com/office/powerpoint/2010/main" val="311144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90036" y="4100628"/>
            <a:ext cx="7137070" cy="213756"/>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85582" y="3376251"/>
            <a:ext cx="1877786" cy="930728"/>
          </a:xfrm>
          <a:custGeom>
            <a:avLst/>
            <a:gdLst>
              <a:gd name="connsiteX0" fmla="*/ 16329 w 1877786"/>
              <a:gd name="connsiteY0" fmla="*/ 930728 h 930728"/>
              <a:gd name="connsiteX1" fmla="*/ 1877786 w 1877786"/>
              <a:gd name="connsiteY1" fmla="*/ 917666 h 930728"/>
              <a:gd name="connsiteX2" fmla="*/ 1838597 w 1877786"/>
              <a:gd name="connsiteY2" fmla="*/ 0 h 930728"/>
              <a:gd name="connsiteX3" fmla="*/ 0 w 1877786"/>
              <a:gd name="connsiteY3" fmla="*/ 656408 h 930728"/>
              <a:gd name="connsiteX4" fmla="*/ 16329 w 1877786"/>
              <a:gd name="connsiteY4" fmla="*/ 930728 h 93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86" h="930728">
                <a:moveTo>
                  <a:pt x="16329" y="930728"/>
                </a:moveTo>
                <a:lnTo>
                  <a:pt x="1877786" y="917666"/>
                </a:lnTo>
                <a:lnTo>
                  <a:pt x="1838597" y="0"/>
                </a:lnTo>
                <a:lnTo>
                  <a:pt x="0" y="656408"/>
                </a:lnTo>
                <a:lnTo>
                  <a:pt x="16329" y="930728"/>
                </a:lnTo>
                <a:close/>
              </a:path>
            </a:pathLst>
          </a:cu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524179" y="2909253"/>
            <a:ext cx="2259875" cy="1397726"/>
          </a:xfrm>
          <a:custGeom>
            <a:avLst/>
            <a:gdLst>
              <a:gd name="connsiteX0" fmla="*/ 0 w 2259875"/>
              <a:gd name="connsiteY0" fmla="*/ 476794 h 1397726"/>
              <a:gd name="connsiteX1" fmla="*/ 13063 w 2259875"/>
              <a:gd name="connsiteY1" fmla="*/ 1397726 h 1397726"/>
              <a:gd name="connsiteX2" fmla="*/ 2259875 w 2259875"/>
              <a:gd name="connsiteY2" fmla="*/ 1394460 h 1397726"/>
              <a:gd name="connsiteX3" fmla="*/ 2171700 w 2259875"/>
              <a:gd name="connsiteY3" fmla="*/ 0 h 1397726"/>
              <a:gd name="connsiteX4" fmla="*/ 0 w 2259875"/>
              <a:gd name="connsiteY4" fmla="*/ 476794 h 139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875" h="1397726">
                <a:moveTo>
                  <a:pt x="0" y="476794"/>
                </a:moveTo>
                <a:lnTo>
                  <a:pt x="13063" y="1397726"/>
                </a:lnTo>
                <a:lnTo>
                  <a:pt x="2259875" y="1394460"/>
                </a:lnTo>
                <a:lnTo>
                  <a:pt x="2171700" y="0"/>
                </a:lnTo>
                <a:lnTo>
                  <a:pt x="0" y="476794"/>
                </a:lnTo>
                <a:close/>
              </a:path>
            </a:pathLst>
          </a:cu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681439" y="1910471"/>
            <a:ext cx="3072557" cy="2396508"/>
          </a:xfrm>
          <a:custGeom>
            <a:avLst/>
            <a:gdLst>
              <a:gd name="connsiteX0" fmla="*/ 43337 w 3072557"/>
              <a:gd name="connsiteY0" fmla="*/ 2396508 h 2396508"/>
              <a:gd name="connsiteX1" fmla="*/ 3072557 w 3072557"/>
              <a:gd name="connsiteY1" fmla="*/ 2379173 h 2396508"/>
              <a:gd name="connsiteX2" fmla="*/ 2942548 w 3072557"/>
              <a:gd name="connsiteY2" fmla="*/ 0 h 2396508"/>
              <a:gd name="connsiteX3" fmla="*/ 0 w 3072557"/>
              <a:gd name="connsiteY3" fmla="*/ 1009740 h 2396508"/>
              <a:gd name="connsiteX4" fmla="*/ 95340 w 3072557"/>
              <a:gd name="connsiteY4" fmla="*/ 2387841 h 2396508"/>
              <a:gd name="connsiteX5" fmla="*/ 95340 w 3072557"/>
              <a:gd name="connsiteY5" fmla="*/ 2387841 h 2396508"/>
              <a:gd name="connsiteX6" fmla="*/ 186347 w 3072557"/>
              <a:gd name="connsiteY6" fmla="*/ 2392174 h 2396508"/>
              <a:gd name="connsiteX7" fmla="*/ 43337 w 3072557"/>
              <a:gd name="connsiteY7" fmla="*/ 2396508 h 2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557" h="2396508">
                <a:moveTo>
                  <a:pt x="43337" y="2396508"/>
                </a:moveTo>
                <a:lnTo>
                  <a:pt x="3072557" y="2379173"/>
                </a:lnTo>
                <a:lnTo>
                  <a:pt x="2942548" y="0"/>
                </a:lnTo>
                <a:lnTo>
                  <a:pt x="0" y="1009740"/>
                </a:lnTo>
                <a:lnTo>
                  <a:pt x="95340" y="2387841"/>
                </a:lnTo>
                <a:lnTo>
                  <a:pt x="95340" y="2387841"/>
                </a:lnTo>
                <a:lnTo>
                  <a:pt x="186347" y="2392174"/>
                </a:lnTo>
                <a:lnTo>
                  <a:pt x="43337" y="2396508"/>
                </a:lnTo>
                <a:close/>
              </a:path>
            </a:pathLst>
          </a:cu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87656" y="1843634"/>
            <a:ext cx="2482850" cy="3310612"/>
            <a:chOff x="6110288" y="2257426"/>
            <a:chExt cx="2482850" cy="3310612"/>
          </a:xfrm>
        </p:grpSpPr>
        <p:sp>
          <p:nvSpPr>
            <p:cNvPr id="22" name="Rectangle 17"/>
            <p:cNvSpPr>
              <a:spLocks noChangeArrowheads="1"/>
            </p:cNvSpPr>
            <p:nvPr/>
          </p:nvSpPr>
          <p:spPr bwMode="auto">
            <a:xfrm>
              <a:off x="6986229" y="5137151"/>
              <a:ext cx="7309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chemeClr val="bg1"/>
                  </a:solidFill>
                  <a:cs typeface="Arial" pitchFamily="34" charset="0"/>
                </a:rPr>
                <a:t>2015</a:t>
              </a:r>
            </a:p>
          </p:txBody>
        </p:sp>
        <p:grpSp>
          <p:nvGrpSpPr>
            <p:cNvPr id="7" name="Group 6"/>
            <p:cNvGrpSpPr/>
            <p:nvPr/>
          </p:nvGrpSpPr>
          <p:grpSpPr>
            <a:xfrm>
              <a:off x="6110288" y="2257426"/>
              <a:ext cx="2482850" cy="2482850"/>
              <a:chOff x="6110288" y="2257426"/>
              <a:chExt cx="2482850" cy="2482850"/>
            </a:xfrm>
          </p:grpSpPr>
          <p:sp>
            <p:nvSpPr>
              <p:cNvPr id="17" name="Oval 12"/>
              <p:cNvSpPr>
                <a:spLocks noChangeArrowheads="1"/>
              </p:cNvSpPr>
              <p:nvPr/>
            </p:nvSpPr>
            <p:spPr bwMode="auto">
              <a:xfrm>
                <a:off x="6117432" y="2265364"/>
                <a:ext cx="2468563" cy="2466975"/>
              </a:xfrm>
              <a:prstGeom prst="ellipse">
                <a:avLst/>
              </a:prstGeom>
              <a:solidFill>
                <a:srgbClr val="E83C9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18" name="Freeform 13"/>
              <p:cNvSpPr>
                <a:spLocks noEditPoints="1"/>
              </p:cNvSpPr>
              <p:nvPr/>
            </p:nvSpPr>
            <p:spPr bwMode="auto">
              <a:xfrm>
                <a:off x="6110288" y="2257426"/>
                <a:ext cx="2482850" cy="2482850"/>
              </a:xfrm>
              <a:custGeom>
                <a:avLst/>
                <a:gdLst>
                  <a:gd name="T0" fmla="*/ 1549 w 1564"/>
                  <a:gd name="T1" fmla="*/ 940 h 1564"/>
                  <a:gd name="T2" fmla="*/ 1488 w 1564"/>
                  <a:gd name="T3" fmla="*/ 1121 h 1564"/>
                  <a:gd name="T4" fmla="*/ 1386 w 1564"/>
                  <a:gd name="T5" fmla="*/ 1280 h 1564"/>
                  <a:gd name="T6" fmla="*/ 1250 w 1564"/>
                  <a:gd name="T7" fmla="*/ 1409 h 1564"/>
                  <a:gd name="T8" fmla="*/ 1087 w 1564"/>
                  <a:gd name="T9" fmla="*/ 1503 h 1564"/>
                  <a:gd name="T10" fmla="*/ 902 w 1564"/>
                  <a:gd name="T11" fmla="*/ 1556 h 1564"/>
                  <a:gd name="T12" fmla="*/ 703 w 1564"/>
                  <a:gd name="T13" fmla="*/ 1560 h 1564"/>
                  <a:gd name="T14" fmla="*/ 513 w 1564"/>
                  <a:gd name="T15" fmla="*/ 1517 h 1564"/>
                  <a:gd name="T16" fmla="*/ 345 w 1564"/>
                  <a:gd name="T17" fmla="*/ 1431 h 1564"/>
                  <a:gd name="T18" fmla="*/ 203 w 1564"/>
                  <a:gd name="T19" fmla="*/ 1308 h 1564"/>
                  <a:gd name="T20" fmla="*/ 95 w 1564"/>
                  <a:gd name="T21" fmla="*/ 1155 h 1564"/>
                  <a:gd name="T22" fmla="*/ 25 w 1564"/>
                  <a:gd name="T23" fmla="*/ 978 h 1564"/>
                  <a:gd name="T24" fmla="*/ 0 w 1564"/>
                  <a:gd name="T25" fmla="*/ 782 h 1564"/>
                  <a:gd name="T26" fmla="*/ 25 w 1564"/>
                  <a:gd name="T27" fmla="*/ 587 h 1564"/>
                  <a:gd name="T28" fmla="*/ 94 w 1564"/>
                  <a:gd name="T29" fmla="*/ 410 h 1564"/>
                  <a:gd name="T30" fmla="*/ 203 w 1564"/>
                  <a:gd name="T31" fmla="*/ 257 h 1564"/>
                  <a:gd name="T32" fmla="*/ 345 w 1564"/>
                  <a:gd name="T33" fmla="*/ 134 h 1564"/>
                  <a:gd name="T34" fmla="*/ 513 w 1564"/>
                  <a:gd name="T35" fmla="*/ 48 h 1564"/>
                  <a:gd name="T36" fmla="*/ 702 w 1564"/>
                  <a:gd name="T37" fmla="*/ 4 h 1564"/>
                  <a:gd name="T38" fmla="*/ 901 w 1564"/>
                  <a:gd name="T39" fmla="*/ 9 h 1564"/>
                  <a:gd name="T40" fmla="*/ 1087 w 1564"/>
                  <a:gd name="T41" fmla="*/ 62 h 1564"/>
                  <a:gd name="T42" fmla="*/ 1250 w 1564"/>
                  <a:gd name="T43" fmla="*/ 155 h 1564"/>
                  <a:gd name="T44" fmla="*/ 1386 w 1564"/>
                  <a:gd name="T45" fmla="*/ 285 h 1564"/>
                  <a:gd name="T46" fmla="*/ 1487 w 1564"/>
                  <a:gd name="T47" fmla="*/ 443 h 1564"/>
                  <a:gd name="T48" fmla="*/ 1549 w 1564"/>
                  <a:gd name="T49" fmla="*/ 625 h 1564"/>
                  <a:gd name="T50" fmla="*/ 1554 w 1564"/>
                  <a:gd name="T51" fmla="*/ 743 h 1564"/>
                  <a:gd name="T52" fmla="*/ 1520 w 1564"/>
                  <a:gd name="T53" fmla="*/ 553 h 1564"/>
                  <a:gd name="T54" fmla="*/ 1443 w 1564"/>
                  <a:gd name="T55" fmla="*/ 382 h 1564"/>
                  <a:gd name="T56" fmla="*/ 1329 w 1564"/>
                  <a:gd name="T57" fmla="*/ 236 h 1564"/>
                  <a:gd name="T58" fmla="*/ 1183 w 1564"/>
                  <a:gd name="T59" fmla="*/ 122 h 1564"/>
                  <a:gd name="T60" fmla="*/ 1012 w 1564"/>
                  <a:gd name="T61" fmla="*/ 44 h 1564"/>
                  <a:gd name="T62" fmla="*/ 822 w 1564"/>
                  <a:gd name="T63" fmla="*/ 11 h 1564"/>
                  <a:gd name="T64" fmla="*/ 627 w 1564"/>
                  <a:gd name="T65" fmla="*/ 25 h 1564"/>
                  <a:gd name="T66" fmla="*/ 447 w 1564"/>
                  <a:gd name="T67" fmla="*/ 86 h 1564"/>
                  <a:gd name="T68" fmla="*/ 291 w 1564"/>
                  <a:gd name="T69" fmla="*/ 186 h 1564"/>
                  <a:gd name="T70" fmla="*/ 163 w 1564"/>
                  <a:gd name="T71" fmla="*/ 320 h 1564"/>
                  <a:gd name="T72" fmla="*/ 70 w 1564"/>
                  <a:gd name="T73" fmla="*/ 482 h 1564"/>
                  <a:gd name="T74" fmla="*/ 18 w 1564"/>
                  <a:gd name="T75" fmla="*/ 664 h 1564"/>
                  <a:gd name="T76" fmla="*/ 14 w 1564"/>
                  <a:gd name="T77" fmla="*/ 861 h 1564"/>
                  <a:gd name="T78" fmla="*/ 56 w 1564"/>
                  <a:gd name="T79" fmla="*/ 1048 h 1564"/>
                  <a:gd name="T80" fmla="*/ 141 w 1564"/>
                  <a:gd name="T81" fmla="*/ 1214 h 1564"/>
                  <a:gd name="T82" fmla="*/ 263 w 1564"/>
                  <a:gd name="T83" fmla="*/ 1354 h 1564"/>
                  <a:gd name="T84" fmla="*/ 414 w 1564"/>
                  <a:gd name="T85" fmla="*/ 1461 h 1564"/>
                  <a:gd name="T86" fmla="*/ 589 w 1564"/>
                  <a:gd name="T87" fmla="*/ 1531 h 1564"/>
                  <a:gd name="T88" fmla="*/ 782 w 1564"/>
                  <a:gd name="T89" fmla="*/ 1555 h 1564"/>
                  <a:gd name="T90" fmla="*/ 975 w 1564"/>
                  <a:gd name="T91" fmla="*/ 1531 h 1564"/>
                  <a:gd name="T92" fmla="*/ 1150 w 1564"/>
                  <a:gd name="T93" fmla="*/ 1462 h 1564"/>
                  <a:gd name="T94" fmla="*/ 1302 w 1564"/>
                  <a:gd name="T95" fmla="*/ 1354 h 1564"/>
                  <a:gd name="T96" fmla="*/ 1423 w 1564"/>
                  <a:gd name="T97" fmla="*/ 1214 h 1564"/>
                  <a:gd name="T98" fmla="*/ 1508 w 1564"/>
                  <a:gd name="T99" fmla="*/ 1048 h 1564"/>
                  <a:gd name="T100" fmla="*/ 1551 w 1564"/>
                  <a:gd name="T101" fmla="*/ 862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4" h="1564">
                    <a:moveTo>
                      <a:pt x="1564" y="782"/>
                    </a:moveTo>
                    <a:lnTo>
                      <a:pt x="1563" y="823"/>
                    </a:lnTo>
                    <a:lnTo>
                      <a:pt x="1560" y="862"/>
                    </a:lnTo>
                    <a:lnTo>
                      <a:pt x="1556" y="901"/>
                    </a:lnTo>
                    <a:lnTo>
                      <a:pt x="1549" y="940"/>
                    </a:lnTo>
                    <a:lnTo>
                      <a:pt x="1540" y="978"/>
                    </a:lnTo>
                    <a:lnTo>
                      <a:pt x="1529" y="1015"/>
                    </a:lnTo>
                    <a:lnTo>
                      <a:pt x="1517" y="1051"/>
                    </a:lnTo>
                    <a:lnTo>
                      <a:pt x="1503" y="1087"/>
                    </a:lnTo>
                    <a:lnTo>
                      <a:pt x="1488" y="1121"/>
                    </a:lnTo>
                    <a:lnTo>
                      <a:pt x="1470" y="1155"/>
                    </a:lnTo>
                    <a:lnTo>
                      <a:pt x="1451" y="1188"/>
                    </a:lnTo>
                    <a:lnTo>
                      <a:pt x="1431" y="1220"/>
                    </a:lnTo>
                    <a:lnTo>
                      <a:pt x="1409" y="1250"/>
                    </a:lnTo>
                    <a:lnTo>
                      <a:pt x="1386" y="1280"/>
                    </a:lnTo>
                    <a:lnTo>
                      <a:pt x="1361" y="1308"/>
                    </a:lnTo>
                    <a:lnTo>
                      <a:pt x="1335" y="1335"/>
                    </a:lnTo>
                    <a:lnTo>
                      <a:pt x="1309" y="1361"/>
                    </a:lnTo>
                    <a:lnTo>
                      <a:pt x="1280" y="1386"/>
                    </a:lnTo>
                    <a:lnTo>
                      <a:pt x="1250" y="1409"/>
                    </a:lnTo>
                    <a:lnTo>
                      <a:pt x="1220" y="1431"/>
                    </a:lnTo>
                    <a:lnTo>
                      <a:pt x="1188" y="1451"/>
                    </a:lnTo>
                    <a:lnTo>
                      <a:pt x="1155" y="1470"/>
                    </a:lnTo>
                    <a:lnTo>
                      <a:pt x="1122" y="1487"/>
                    </a:lnTo>
                    <a:lnTo>
                      <a:pt x="1087" y="1503"/>
                    </a:lnTo>
                    <a:lnTo>
                      <a:pt x="1051" y="1517"/>
                    </a:lnTo>
                    <a:lnTo>
                      <a:pt x="1015" y="1529"/>
                    </a:lnTo>
                    <a:lnTo>
                      <a:pt x="978" y="1540"/>
                    </a:lnTo>
                    <a:lnTo>
                      <a:pt x="940" y="1548"/>
                    </a:lnTo>
                    <a:lnTo>
                      <a:pt x="902" y="1556"/>
                    </a:lnTo>
                    <a:lnTo>
                      <a:pt x="862" y="1560"/>
                    </a:lnTo>
                    <a:lnTo>
                      <a:pt x="823" y="1563"/>
                    </a:lnTo>
                    <a:lnTo>
                      <a:pt x="782" y="1564"/>
                    </a:lnTo>
                    <a:lnTo>
                      <a:pt x="742" y="1563"/>
                    </a:lnTo>
                    <a:lnTo>
                      <a:pt x="703" y="1560"/>
                    </a:lnTo>
                    <a:lnTo>
                      <a:pt x="663" y="1556"/>
                    </a:lnTo>
                    <a:lnTo>
                      <a:pt x="625" y="1548"/>
                    </a:lnTo>
                    <a:lnTo>
                      <a:pt x="587" y="1540"/>
                    </a:lnTo>
                    <a:lnTo>
                      <a:pt x="550" y="1529"/>
                    </a:lnTo>
                    <a:lnTo>
                      <a:pt x="513" y="1517"/>
                    </a:lnTo>
                    <a:lnTo>
                      <a:pt x="478" y="1503"/>
                    </a:lnTo>
                    <a:lnTo>
                      <a:pt x="443" y="1487"/>
                    </a:lnTo>
                    <a:lnTo>
                      <a:pt x="409" y="1470"/>
                    </a:lnTo>
                    <a:lnTo>
                      <a:pt x="377" y="1451"/>
                    </a:lnTo>
                    <a:lnTo>
                      <a:pt x="345" y="1431"/>
                    </a:lnTo>
                    <a:lnTo>
                      <a:pt x="314" y="1409"/>
                    </a:lnTo>
                    <a:lnTo>
                      <a:pt x="285" y="1386"/>
                    </a:lnTo>
                    <a:lnTo>
                      <a:pt x="256" y="1361"/>
                    </a:lnTo>
                    <a:lnTo>
                      <a:pt x="229" y="1335"/>
                    </a:lnTo>
                    <a:lnTo>
                      <a:pt x="203" y="1308"/>
                    </a:lnTo>
                    <a:lnTo>
                      <a:pt x="179" y="1280"/>
                    </a:lnTo>
                    <a:lnTo>
                      <a:pt x="156" y="1250"/>
                    </a:lnTo>
                    <a:lnTo>
                      <a:pt x="134" y="1220"/>
                    </a:lnTo>
                    <a:lnTo>
                      <a:pt x="113" y="1188"/>
                    </a:lnTo>
                    <a:lnTo>
                      <a:pt x="95" y="1155"/>
                    </a:lnTo>
                    <a:lnTo>
                      <a:pt x="77" y="1122"/>
                    </a:lnTo>
                    <a:lnTo>
                      <a:pt x="62" y="1087"/>
                    </a:lnTo>
                    <a:lnTo>
                      <a:pt x="47" y="1051"/>
                    </a:lnTo>
                    <a:lnTo>
                      <a:pt x="35" y="1015"/>
                    </a:lnTo>
                    <a:lnTo>
                      <a:pt x="25" y="978"/>
                    </a:lnTo>
                    <a:lnTo>
                      <a:pt x="16" y="940"/>
                    </a:lnTo>
                    <a:lnTo>
                      <a:pt x="9" y="902"/>
                    </a:lnTo>
                    <a:lnTo>
                      <a:pt x="4" y="862"/>
                    </a:lnTo>
                    <a:lnTo>
                      <a:pt x="1" y="823"/>
                    </a:lnTo>
                    <a:lnTo>
                      <a:pt x="0" y="782"/>
                    </a:lnTo>
                    <a:lnTo>
                      <a:pt x="1" y="742"/>
                    </a:lnTo>
                    <a:lnTo>
                      <a:pt x="4" y="703"/>
                    </a:lnTo>
                    <a:lnTo>
                      <a:pt x="9" y="663"/>
                    </a:lnTo>
                    <a:lnTo>
                      <a:pt x="16" y="625"/>
                    </a:lnTo>
                    <a:lnTo>
                      <a:pt x="25" y="587"/>
                    </a:lnTo>
                    <a:lnTo>
                      <a:pt x="35" y="550"/>
                    </a:lnTo>
                    <a:lnTo>
                      <a:pt x="47" y="513"/>
                    </a:lnTo>
                    <a:lnTo>
                      <a:pt x="62" y="478"/>
                    </a:lnTo>
                    <a:lnTo>
                      <a:pt x="77" y="443"/>
                    </a:lnTo>
                    <a:lnTo>
                      <a:pt x="94" y="410"/>
                    </a:lnTo>
                    <a:lnTo>
                      <a:pt x="113" y="377"/>
                    </a:lnTo>
                    <a:lnTo>
                      <a:pt x="134" y="345"/>
                    </a:lnTo>
                    <a:lnTo>
                      <a:pt x="155" y="314"/>
                    </a:lnTo>
                    <a:lnTo>
                      <a:pt x="178" y="285"/>
                    </a:lnTo>
                    <a:lnTo>
                      <a:pt x="203" y="257"/>
                    </a:lnTo>
                    <a:lnTo>
                      <a:pt x="229" y="229"/>
                    </a:lnTo>
                    <a:lnTo>
                      <a:pt x="256" y="203"/>
                    </a:lnTo>
                    <a:lnTo>
                      <a:pt x="285" y="179"/>
                    </a:lnTo>
                    <a:lnTo>
                      <a:pt x="314" y="156"/>
                    </a:lnTo>
                    <a:lnTo>
                      <a:pt x="345" y="134"/>
                    </a:lnTo>
                    <a:lnTo>
                      <a:pt x="376" y="113"/>
                    </a:lnTo>
                    <a:lnTo>
                      <a:pt x="409" y="95"/>
                    </a:lnTo>
                    <a:lnTo>
                      <a:pt x="443" y="78"/>
                    </a:lnTo>
                    <a:lnTo>
                      <a:pt x="478" y="62"/>
                    </a:lnTo>
                    <a:lnTo>
                      <a:pt x="513" y="48"/>
                    </a:lnTo>
                    <a:lnTo>
                      <a:pt x="550" y="35"/>
                    </a:lnTo>
                    <a:lnTo>
                      <a:pt x="587" y="25"/>
                    </a:lnTo>
                    <a:lnTo>
                      <a:pt x="624" y="16"/>
                    </a:lnTo>
                    <a:lnTo>
                      <a:pt x="663" y="9"/>
                    </a:lnTo>
                    <a:lnTo>
                      <a:pt x="702" y="4"/>
                    </a:lnTo>
                    <a:lnTo>
                      <a:pt x="742" y="1"/>
                    </a:lnTo>
                    <a:lnTo>
                      <a:pt x="782" y="0"/>
                    </a:lnTo>
                    <a:lnTo>
                      <a:pt x="823" y="1"/>
                    </a:lnTo>
                    <a:lnTo>
                      <a:pt x="862" y="4"/>
                    </a:lnTo>
                    <a:lnTo>
                      <a:pt x="901" y="9"/>
                    </a:lnTo>
                    <a:lnTo>
                      <a:pt x="940" y="16"/>
                    </a:lnTo>
                    <a:lnTo>
                      <a:pt x="978" y="25"/>
                    </a:lnTo>
                    <a:lnTo>
                      <a:pt x="1015" y="35"/>
                    </a:lnTo>
                    <a:lnTo>
                      <a:pt x="1051" y="48"/>
                    </a:lnTo>
                    <a:lnTo>
                      <a:pt x="1087" y="62"/>
                    </a:lnTo>
                    <a:lnTo>
                      <a:pt x="1121" y="77"/>
                    </a:lnTo>
                    <a:lnTo>
                      <a:pt x="1155" y="94"/>
                    </a:lnTo>
                    <a:lnTo>
                      <a:pt x="1188" y="113"/>
                    </a:lnTo>
                    <a:lnTo>
                      <a:pt x="1220" y="134"/>
                    </a:lnTo>
                    <a:lnTo>
                      <a:pt x="1250" y="155"/>
                    </a:lnTo>
                    <a:lnTo>
                      <a:pt x="1280" y="179"/>
                    </a:lnTo>
                    <a:lnTo>
                      <a:pt x="1308" y="203"/>
                    </a:lnTo>
                    <a:lnTo>
                      <a:pt x="1335" y="229"/>
                    </a:lnTo>
                    <a:lnTo>
                      <a:pt x="1361" y="257"/>
                    </a:lnTo>
                    <a:lnTo>
                      <a:pt x="1386" y="285"/>
                    </a:lnTo>
                    <a:lnTo>
                      <a:pt x="1409" y="314"/>
                    </a:lnTo>
                    <a:lnTo>
                      <a:pt x="1431" y="345"/>
                    </a:lnTo>
                    <a:lnTo>
                      <a:pt x="1451" y="377"/>
                    </a:lnTo>
                    <a:lnTo>
                      <a:pt x="1470" y="409"/>
                    </a:lnTo>
                    <a:lnTo>
                      <a:pt x="1487" y="443"/>
                    </a:lnTo>
                    <a:lnTo>
                      <a:pt x="1503" y="478"/>
                    </a:lnTo>
                    <a:lnTo>
                      <a:pt x="1517" y="513"/>
                    </a:lnTo>
                    <a:lnTo>
                      <a:pt x="1529" y="550"/>
                    </a:lnTo>
                    <a:lnTo>
                      <a:pt x="1540" y="587"/>
                    </a:lnTo>
                    <a:lnTo>
                      <a:pt x="1549" y="625"/>
                    </a:lnTo>
                    <a:lnTo>
                      <a:pt x="1556" y="663"/>
                    </a:lnTo>
                    <a:lnTo>
                      <a:pt x="1560" y="702"/>
                    </a:lnTo>
                    <a:lnTo>
                      <a:pt x="1563" y="742"/>
                    </a:lnTo>
                    <a:lnTo>
                      <a:pt x="1564" y="782"/>
                    </a:lnTo>
                    <a:close/>
                    <a:moveTo>
                      <a:pt x="1554" y="743"/>
                    </a:moveTo>
                    <a:lnTo>
                      <a:pt x="1551" y="703"/>
                    </a:lnTo>
                    <a:lnTo>
                      <a:pt x="1546" y="665"/>
                    </a:lnTo>
                    <a:lnTo>
                      <a:pt x="1539" y="627"/>
                    </a:lnTo>
                    <a:lnTo>
                      <a:pt x="1531" y="589"/>
                    </a:lnTo>
                    <a:lnTo>
                      <a:pt x="1520" y="553"/>
                    </a:lnTo>
                    <a:lnTo>
                      <a:pt x="1508" y="517"/>
                    </a:lnTo>
                    <a:lnTo>
                      <a:pt x="1494" y="482"/>
                    </a:lnTo>
                    <a:lnTo>
                      <a:pt x="1479" y="447"/>
                    </a:lnTo>
                    <a:lnTo>
                      <a:pt x="1462" y="414"/>
                    </a:lnTo>
                    <a:lnTo>
                      <a:pt x="1443" y="382"/>
                    </a:lnTo>
                    <a:lnTo>
                      <a:pt x="1423" y="351"/>
                    </a:lnTo>
                    <a:lnTo>
                      <a:pt x="1402" y="320"/>
                    </a:lnTo>
                    <a:lnTo>
                      <a:pt x="1379" y="291"/>
                    </a:lnTo>
                    <a:lnTo>
                      <a:pt x="1355" y="263"/>
                    </a:lnTo>
                    <a:lnTo>
                      <a:pt x="1329" y="236"/>
                    </a:lnTo>
                    <a:lnTo>
                      <a:pt x="1302" y="210"/>
                    </a:lnTo>
                    <a:lnTo>
                      <a:pt x="1274" y="186"/>
                    </a:lnTo>
                    <a:lnTo>
                      <a:pt x="1245" y="163"/>
                    </a:lnTo>
                    <a:lnTo>
                      <a:pt x="1214" y="142"/>
                    </a:lnTo>
                    <a:lnTo>
                      <a:pt x="1183" y="122"/>
                    </a:lnTo>
                    <a:lnTo>
                      <a:pt x="1151" y="103"/>
                    </a:lnTo>
                    <a:lnTo>
                      <a:pt x="1117" y="86"/>
                    </a:lnTo>
                    <a:lnTo>
                      <a:pt x="1083" y="70"/>
                    </a:lnTo>
                    <a:lnTo>
                      <a:pt x="1048" y="57"/>
                    </a:lnTo>
                    <a:lnTo>
                      <a:pt x="1012" y="44"/>
                    </a:lnTo>
                    <a:lnTo>
                      <a:pt x="976" y="34"/>
                    </a:lnTo>
                    <a:lnTo>
                      <a:pt x="938" y="26"/>
                    </a:lnTo>
                    <a:lnTo>
                      <a:pt x="900" y="19"/>
                    </a:lnTo>
                    <a:lnTo>
                      <a:pt x="862" y="14"/>
                    </a:lnTo>
                    <a:lnTo>
                      <a:pt x="822" y="11"/>
                    </a:lnTo>
                    <a:lnTo>
                      <a:pt x="782" y="9"/>
                    </a:lnTo>
                    <a:lnTo>
                      <a:pt x="743" y="11"/>
                    </a:lnTo>
                    <a:lnTo>
                      <a:pt x="703" y="14"/>
                    </a:lnTo>
                    <a:lnTo>
                      <a:pt x="665" y="19"/>
                    </a:lnTo>
                    <a:lnTo>
                      <a:pt x="627" y="25"/>
                    </a:lnTo>
                    <a:lnTo>
                      <a:pt x="589" y="34"/>
                    </a:lnTo>
                    <a:lnTo>
                      <a:pt x="553" y="44"/>
                    </a:lnTo>
                    <a:lnTo>
                      <a:pt x="516" y="56"/>
                    </a:lnTo>
                    <a:lnTo>
                      <a:pt x="481" y="70"/>
                    </a:lnTo>
                    <a:lnTo>
                      <a:pt x="447" y="86"/>
                    </a:lnTo>
                    <a:lnTo>
                      <a:pt x="414" y="103"/>
                    </a:lnTo>
                    <a:lnTo>
                      <a:pt x="382" y="122"/>
                    </a:lnTo>
                    <a:lnTo>
                      <a:pt x="350" y="142"/>
                    </a:lnTo>
                    <a:lnTo>
                      <a:pt x="320" y="163"/>
                    </a:lnTo>
                    <a:lnTo>
                      <a:pt x="291" y="186"/>
                    </a:lnTo>
                    <a:lnTo>
                      <a:pt x="263" y="210"/>
                    </a:lnTo>
                    <a:lnTo>
                      <a:pt x="236" y="236"/>
                    </a:lnTo>
                    <a:lnTo>
                      <a:pt x="210" y="263"/>
                    </a:lnTo>
                    <a:lnTo>
                      <a:pt x="186" y="291"/>
                    </a:lnTo>
                    <a:lnTo>
                      <a:pt x="163" y="320"/>
                    </a:lnTo>
                    <a:lnTo>
                      <a:pt x="141" y="350"/>
                    </a:lnTo>
                    <a:lnTo>
                      <a:pt x="121" y="382"/>
                    </a:lnTo>
                    <a:lnTo>
                      <a:pt x="103" y="414"/>
                    </a:lnTo>
                    <a:lnTo>
                      <a:pt x="86" y="447"/>
                    </a:lnTo>
                    <a:lnTo>
                      <a:pt x="70" y="482"/>
                    </a:lnTo>
                    <a:lnTo>
                      <a:pt x="57" y="517"/>
                    </a:lnTo>
                    <a:lnTo>
                      <a:pt x="44" y="552"/>
                    </a:lnTo>
                    <a:lnTo>
                      <a:pt x="34" y="589"/>
                    </a:lnTo>
                    <a:lnTo>
                      <a:pt x="25" y="626"/>
                    </a:lnTo>
                    <a:lnTo>
                      <a:pt x="18" y="664"/>
                    </a:lnTo>
                    <a:lnTo>
                      <a:pt x="14" y="703"/>
                    </a:lnTo>
                    <a:lnTo>
                      <a:pt x="10" y="742"/>
                    </a:lnTo>
                    <a:lnTo>
                      <a:pt x="9" y="782"/>
                    </a:lnTo>
                    <a:lnTo>
                      <a:pt x="10" y="822"/>
                    </a:lnTo>
                    <a:lnTo>
                      <a:pt x="14" y="861"/>
                    </a:lnTo>
                    <a:lnTo>
                      <a:pt x="18" y="900"/>
                    </a:lnTo>
                    <a:lnTo>
                      <a:pt x="25" y="938"/>
                    </a:lnTo>
                    <a:lnTo>
                      <a:pt x="34" y="975"/>
                    </a:lnTo>
                    <a:lnTo>
                      <a:pt x="44" y="1012"/>
                    </a:lnTo>
                    <a:lnTo>
                      <a:pt x="56" y="1048"/>
                    </a:lnTo>
                    <a:lnTo>
                      <a:pt x="70" y="1083"/>
                    </a:lnTo>
                    <a:lnTo>
                      <a:pt x="86" y="1117"/>
                    </a:lnTo>
                    <a:lnTo>
                      <a:pt x="103" y="1150"/>
                    </a:lnTo>
                    <a:lnTo>
                      <a:pt x="121" y="1183"/>
                    </a:lnTo>
                    <a:lnTo>
                      <a:pt x="141" y="1214"/>
                    </a:lnTo>
                    <a:lnTo>
                      <a:pt x="163" y="1244"/>
                    </a:lnTo>
                    <a:lnTo>
                      <a:pt x="186" y="1274"/>
                    </a:lnTo>
                    <a:lnTo>
                      <a:pt x="210" y="1302"/>
                    </a:lnTo>
                    <a:lnTo>
                      <a:pt x="236" y="1329"/>
                    </a:lnTo>
                    <a:lnTo>
                      <a:pt x="263" y="1354"/>
                    </a:lnTo>
                    <a:lnTo>
                      <a:pt x="291" y="1378"/>
                    </a:lnTo>
                    <a:lnTo>
                      <a:pt x="320" y="1401"/>
                    </a:lnTo>
                    <a:lnTo>
                      <a:pt x="350" y="1423"/>
                    </a:lnTo>
                    <a:lnTo>
                      <a:pt x="382" y="1443"/>
                    </a:lnTo>
                    <a:lnTo>
                      <a:pt x="414" y="1461"/>
                    </a:lnTo>
                    <a:lnTo>
                      <a:pt x="447" y="1479"/>
                    </a:lnTo>
                    <a:lnTo>
                      <a:pt x="481" y="1494"/>
                    </a:lnTo>
                    <a:lnTo>
                      <a:pt x="516" y="1508"/>
                    </a:lnTo>
                    <a:lnTo>
                      <a:pt x="552" y="1520"/>
                    </a:lnTo>
                    <a:lnTo>
                      <a:pt x="589" y="1531"/>
                    </a:lnTo>
                    <a:lnTo>
                      <a:pt x="626" y="1539"/>
                    </a:lnTo>
                    <a:lnTo>
                      <a:pt x="664" y="1546"/>
                    </a:lnTo>
                    <a:lnTo>
                      <a:pt x="703" y="1551"/>
                    </a:lnTo>
                    <a:lnTo>
                      <a:pt x="742" y="1554"/>
                    </a:lnTo>
                    <a:lnTo>
                      <a:pt x="782" y="1555"/>
                    </a:lnTo>
                    <a:lnTo>
                      <a:pt x="822" y="1554"/>
                    </a:lnTo>
                    <a:lnTo>
                      <a:pt x="861" y="1551"/>
                    </a:lnTo>
                    <a:lnTo>
                      <a:pt x="900" y="1546"/>
                    </a:lnTo>
                    <a:lnTo>
                      <a:pt x="938" y="1539"/>
                    </a:lnTo>
                    <a:lnTo>
                      <a:pt x="975" y="1531"/>
                    </a:lnTo>
                    <a:lnTo>
                      <a:pt x="1012" y="1520"/>
                    </a:lnTo>
                    <a:lnTo>
                      <a:pt x="1048" y="1508"/>
                    </a:lnTo>
                    <a:lnTo>
                      <a:pt x="1083" y="1494"/>
                    </a:lnTo>
                    <a:lnTo>
                      <a:pt x="1117" y="1479"/>
                    </a:lnTo>
                    <a:lnTo>
                      <a:pt x="1150" y="1462"/>
                    </a:lnTo>
                    <a:lnTo>
                      <a:pt x="1183" y="1443"/>
                    </a:lnTo>
                    <a:lnTo>
                      <a:pt x="1214" y="1423"/>
                    </a:lnTo>
                    <a:lnTo>
                      <a:pt x="1244" y="1402"/>
                    </a:lnTo>
                    <a:lnTo>
                      <a:pt x="1274" y="1378"/>
                    </a:lnTo>
                    <a:lnTo>
                      <a:pt x="1302" y="1354"/>
                    </a:lnTo>
                    <a:lnTo>
                      <a:pt x="1329" y="1329"/>
                    </a:lnTo>
                    <a:lnTo>
                      <a:pt x="1354" y="1302"/>
                    </a:lnTo>
                    <a:lnTo>
                      <a:pt x="1379" y="1274"/>
                    </a:lnTo>
                    <a:lnTo>
                      <a:pt x="1401" y="1245"/>
                    </a:lnTo>
                    <a:lnTo>
                      <a:pt x="1423" y="1214"/>
                    </a:lnTo>
                    <a:lnTo>
                      <a:pt x="1443" y="1183"/>
                    </a:lnTo>
                    <a:lnTo>
                      <a:pt x="1462" y="1151"/>
                    </a:lnTo>
                    <a:lnTo>
                      <a:pt x="1479" y="1117"/>
                    </a:lnTo>
                    <a:lnTo>
                      <a:pt x="1494" y="1083"/>
                    </a:lnTo>
                    <a:lnTo>
                      <a:pt x="1508" y="1048"/>
                    </a:lnTo>
                    <a:lnTo>
                      <a:pt x="1520" y="1012"/>
                    </a:lnTo>
                    <a:lnTo>
                      <a:pt x="1531" y="976"/>
                    </a:lnTo>
                    <a:lnTo>
                      <a:pt x="1539" y="938"/>
                    </a:lnTo>
                    <a:lnTo>
                      <a:pt x="1546" y="900"/>
                    </a:lnTo>
                    <a:lnTo>
                      <a:pt x="1551" y="862"/>
                    </a:lnTo>
                    <a:lnTo>
                      <a:pt x="1554" y="822"/>
                    </a:lnTo>
                    <a:lnTo>
                      <a:pt x="1555" y="782"/>
                    </a:lnTo>
                    <a:lnTo>
                      <a:pt x="1554" y="743"/>
                    </a:lnTo>
                    <a:close/>
                  </a:path>
                </a:pathLst>
              </a:custGeom>
              <a:solidFill>
                <a:srgbClr val="E83C98"/>
              </a:solidFill>
              <a:ln w="2" cap="flat">
                <a:solidFill>
                  <a:srgbClr val="E83C98"/>
                </a:solidFill>
                <a:prstDash val="solid"/>
                <a:bevel/>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23" name="Rectangle 18"/>
              <p:cNvSpPr>
                <a:spLocks noChangeArrowheads="1"/>
              </p:cNvSpPr>
              <p:nvPr/>
            </p:nvSpPr>
            <p:spPr bwMode="auto">
              <a:xfrm>
                <a:off x="6945352" y="3283408"/>
                <a:ext cx="812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rgbClr val="FFFFFF"/>
                    </a:solidFill>
                    <a:cs typeface="Arial" pitchFamily="34" charset="0"/>
                  </a:rPr>
                  <a:t>7 910</a:t>
                </a:r>
                <a:endParaRPr lang="fi-FI" sz="2800" smtClean="0">
                  <a:solidFill>
                    <a:prstClr val="black"/>
                  </a:solidFill>
                  <a:cs typeface="Arial" pitchFamily="34" charset="0"/>
                </a:endParaRPr>
              </a:p>
            </p:txBody>
          </p:sp>
        </p:grpSp>
      </p:grpSp>
      <p:grpSp>
        <p:nvGrpSpPr>
          <p:cNvPr id="11" name="Group 10"/>
          <p:cNvGrpSpPr/>
          <p:nvPr/>
        </p:nvGrpSpPr>
        <p:grpSpPr>
          <a:xfrm>
            <a:off x="336312" y="3462883"/>
            <a:ext cx="730969" cy="1691363"/>
            <a:chOff x="58944" y="3876675"/>
            <a:chExt cx="730969" cy="1691363"/>
          </a:xfrm>
        </p:grpSpPr>
        <p:sp>
          <p:nvSpPr>
            <p:cNvPr id="19" name="Rectangle 14"/>
            <p:cNvSpPr>
              <a:spLocks noChangeArrowheads="1"/>
            </p:cNvSpPr>
            <p:nvPr/>
          </p:nvSpPr>
          <p:spPr bwMode="auto">
            <a:xfrm>
              <a:off x="58944" y="5137151"/>
              <a:ext cx="7309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chemeClr val="bg1"/>
                  </a:solidFill>
                  <a:cs typeface="Arial" pitchFamily="34" charset="0"/>
                </a:rPr>
                <a:t>2005</a:t>
              </a:r>
            </a:p>
          </p:txBody>
        </p:sp>
        <p:grpSp>
          <p:nvGrpSpPr>
            <p:cNvPr id="9" name="Group 8"/>
            <p:cNvGrpSpPr/>
            <p:nvPr/>
          </p:nvGrpSpPr>
          <p:grpSpPr>
            <a:xfrm>
              <a:off x="150315" y="3876675"/>
              <a:ext cx="548227" cy="863601"/>
              <a:chOff x="249265" y="3871913"/>
              <a:chExt cx="548227" cy="863601"/>
            </a:xfrm>
          </p:grpSpPr>
          <p:grpSp>
            <p:nvGrpSpPr>
              <p:cNvPr id="8" name="Group 7"/>
              <p:cNvGrpSpPr/>
              <p:nvPr/>
            </p:nvGrpSpPr>
            <p:grpSpPr>
              <a:xfrm>
                <a:off x="357484" y="4403726"/>
                <a:ext cx="331788" cy="331788"/>
                <a:chOff x="266700" y="4403726"/>
                <a:chExt cx="331788" cy="331788"/>
              </a:xfrm>
            </p:grpSpPr>
            <p:sp>
              <p:nvSpPr>
                <p:cNvPr id="6" name="Oval 6"/>
                <p:cNvSpPr>
                  <a:spLocks noChangeArrowheads="1"/>
                </p:cNvSpPr>
                <p:nvPr/>
              </p:nvSpPr>
              <p:spPr bwMode="auto">
                <a:xfrm>
                  <a:off x="274638" y="4410076"/>
                  <a:ext cx="315913" cy="317500"/>
                </a:xfrm>
                <a:prstGeom prst="ellipse">
                  <a:avLst/>
                </a:prstGeom>
                <a:solidFill>
                  <a:srgbClr val="E83C9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12" name="Freeform 7"/>
                <p:cNvSpPr>
                  <a:spLocks noEditPoints="1"/>
                </p:cNvSpPr>
                <p:nvPr/>
              </p:nvSpPr>
              <p:spPr bwMode="auto">
                <a:xfrm>
                  <a:off x="266700" y="4403726"/>
                  <a:ext cx="331788" cy="331788"/>
                </a:xfrm>
                <a:custGeom>
                  <a:avLst/>
                  <a:gdLst>
                    <a:gd name="T0" fmla="*/ 207 w 209"/>
                    <a:gd name="T1" fmla="*/ 125 h 209"/>
                    <a:gd name="T2" fmla="*/ 197 w 209"/>
                    <a:gd name="T3" fmla="*/ 154 h 209"/>
                    <a:gd name="T4" fmla="*/ 179 w 209"/>
                    <a:gd name="T5" fmla="*/ 178 h 209"/>
                    <a:gd name="T6" fmla="*/ 155 w 209"/>
                    <a:gd name="T7" fmla="*/ 196 h 209"/>
                    <a:gd name="T8" fmla="*/ 126 w 209"/>
                    <a:gd name="T9" fmla="*/ 207 h 209"/>
                    <a:gd name="T10" fmla="*/ 94 w 209"/>
                    <a:gd name="T11" fmla="*/ 209 h 209"/>
                    <a:gd name="T12" fmla="*/ 64 w 209"/>
                    <a:gd name="T13" fmla="*/ 201 h 209"/>
                    <a:gd name="T14" fmla="*/ 38 w 209"/>
                    <a:gd name="T15" fmla="*/ 185 h 209"/>
                    <a:gd name="T16" fmla="*/ 18 w 209"/>
                    <a:gd name="T17" fmla="*/ 163 h 209"/>
                    <a:gd name="T18" fmla="*/ 5 w 209"/>
                    <a:gd name="T19" fmla="*/ 136 h 209"/>
                    <a:gd name="T20" fmla="*/ 0 w 209"/>
                    <a:gd name="T21" fmla="*/ 105 h 209"/>
                    <a:gd name="T22" fmla="*/ 5 w 209"/>
                    <a:gd name="T23" fmla="*/ 74 h 209"/>
                    <a:gd name="T24" fmla="*/ 18 w 209"/>
                    <a:gd name="T25" fmla="*/ 46 h 209"/>
                    <a:gd name="T26" fmla="*/ 38 w 209"/>
                    <a:gd name="T27" fmla="*/ 24 h 209"/>
                    <a:gd name="T28" fmla="*/ 64 w 209"/>
                    <a:gd name="T29" fmla="*/ 8 h 209"/>
                    <a:gd name="T30" fmla="*/ 94 w 209"/>
                    <a:gd name="T31" fmla="*/ 0 h 209"/>
                    <a:gd name="T32" fmla="*/ 125 w 209"/>
                    <a:gd name="T33" fmla="*/ 2 h 209"/>
                    <a:gd name="T34" fmla="*/ 154 w 209"/>
                    <a:gd name="T35" fmla="*/ 12 h 209"/>
                    <a:gd name="T36" fmla="*/ 178 w 209"/>
                    <a:gd name="T37" fmla="*/ 30 h 209"/>
                    <a:gd name="T38" fmla="*/ 196 w 209"/>
                    <a:gd name="T39" fmla="*/ 54 h 209"/>
                    <a:gd name="T40" fmla="*/ 207 w 209"/>
                    <a:gd name="T41" fmla="*/ 83 h 209"/>
                    <a:gd name="T42" fmla="*/ 199 w 209"/>
                    <a:gd name="T43" fmla="*/ 95 h 209"/>
                    <a:gd name="T44" fmla="*/ 192 w 209"/>
                    <a:gd name="T45" fmla="*/ 68 h 209"/>
                    <a:gd name="T46" fmla="*/ 178 w 209"/>
                    <a:gd name="T47" fmla="*/ 44 h 209"/>
                    <a:gd name="T48" fmla="*/ 158 w 209"/>
                    <a:gd name="T49" fmla="*/ 26 h 209"/>
                    <a:gd name="T50" fmla="*/ 133 w 209"/>
                    <a:gd name="T51" fmla="*/ 14 h 209"/>
                    <a:gd name="T52" fmla="*/ 105 w 209"/>
                    <a:gd name="T53" fmla="*/ 9 h 209"/>
                    <a:gd name="T54" fmla="*/ 76 w 209"/>
                    <a:gd name="T55" fmla="*/ 14 h 209"/>
                    <a:gd name="T56" fmla="*/ 51 w 209"/>
                    <a:gd name="T57" fmla="*/ 25 h 209"/>
                    <a:gd name="T58" fmla="*/ 31 w 209"/>
                    <a:gd name="T59" fmla="*/ 44 h 209"/>
                    <a:gd name="T60" fmla="*/ 17 w 209"/>
                    <a:gd name="T61" fmla="*/ 67 h 209"/>
                    <a:gd name="T62" fmla="*/ 10 w 209"/>
                    <a:gd name="T63" fmla="*/ 94 h 209"/>
                    <a:gd name="T64" fmla="*/ 11 w 209"/>
                    <a:gd name="T65" fmla="*/ 123 h 209"/>
                    <a:gd name="T66" fmla="*/ 21 w 209"/>
                    <a:gd name="T67" fmla="*/ 150 h 209"/>
                    <a:gd name="T68" fmla="*/ 37 w 209"/>
                    <a:gd name="T69" fmla="*/ 172 h 209"/>
                    <a:gd name="T70" fmla="*/ 59 w 209"/>
                    <a:gd name="T71" fmla="*/ 188 h 209"/>
                    <a:gd name="T72" fmla="*/ 85 w 209"/>
                    <a:gd name="T73" fmla="*/ 198 h 209"/>
                    <a:gd name="T74" fmla="*/ 114 w 209"/>
                    <a:gd name="T75" fmla="*/ 199 h 209"/>
                    <a:gd name="T76" fmla="*/ 141 w 209"/>
                    <a:gd name="T77" fmla="*/ 192 h 209"/>
                    <a:gd name="T78" fmla="*/ 165 w 209"/>
                    <a:gd name="T79" fmla="*/ 178 h 209"/>
                    <a:gd name="T80" fmla="*/ 183 w 209"/>
                    <a:gd name="T81" fmla="*/ 158 h 209"/>
                    <a:gd name="T82" fmla="*/ 195 w 209"/>
                    <a:gd name="T83" fmla="*/ 133 h 209"/>
                    <a:gd name="T84" fmla="*/ 200 w 209"/>
                    <a:gd name="T85"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209">
                      <a:moveTo>
                        <a:pt x="209" y="104"/>
                      </a:moveTo>
                      <a:lnTo>
                        <a:pt x="209" y="115"/>
                      </a:lnTo>
                      <a:lnTo>
                        <a:pt x="207" y="125"/>
                      </a:lnTo>
                      <a:lnTo>
                        <a:pt x="204" y="135"/>
                      </a:lnTo>
                      <a:lnTo>
                        <a:pt x="201" y="145"/>
                      </a:lnTo>
                      <a:lnTo>
                        <a:pt x="197" y="154"/>
                      </a:lnTo>
                      <a:lnTo>
                        <a:pt x="191" y="163"/>
                      </a:lnTo>
                      <a:lnTo>
                        <a:pt x="185" y="171"/>
                      </a:lnTo>
                      <a:lnTo>
                        <a:pt x="179" y="178"/>
                      </a:lnTo>
                      <a:lnTo>
                        <a:pt x="171" y="185"/>
                      </a:lnTo>
                      <a:lnTo>
                        <a:pt x="163" y="191"/>
                      </a:lnTo>
                      <a:lnTo>
                        <a:pt x="155" y="196"/>
                      </a:lnTo>
                      <a:lnTo>
                        <a:pt x="145" y="201"/>
                      </a:lnTo>
                      <a:lnTo>
                        <a:pt x="136" y="204"/>
                      </a:lnTo>
                      <a:lnTo>
                        <a:pt x="126" y="207"/>
                      </a:lnTo>
                      <a:lnTo>
                        <a:pt x="115" y="209"/>
                      </a:lnTo>
                      <a:lnTo>
                        <a:pt x="105" y="209"/>
                      </a:lnTo>
                      <a:lnTo>
                        <a:pt x="94" y="209"/>
                      </a:lnTo>
                      <a:lnTo>
                        <a:pt x="84" y="207"/>
                      </a:lnTo>
                      <a:lnTo>
                        <a:pt x="74" y="204"/>
                      </a:lnTo>
                      <a:lnTo>
                        <a:pt x="64" y="201"/>
                      </a:lnTo>
                      <a:lnTo>
                        <a:pt x="55" y="197"/>
                      </a:lnTo>
                      <a:lnTo>
                        <a:pt x="46" y="191"/>
                      </a:lnTo>
                      <a:lnTo>
                        <a:pt x="38" y="185"/>
                      </a:lnTo>
                      <a:lnTo>
                        <a:pt x="31" y="179"/>
                      </a:lnTo>
                      <a:lnTo>
                        <a:pt x="24" y="171"/>
                      </a:lnTo>
                      <a:lnTo>
                        <a:pt x="18" y="163"/>
                      </a:lnTo>
                      <a:lnTo>
                        <a:pt x="13" y="155"/>
                      </a:lnTo>
                      <a:lnTo>
                        <a:pt x="8" y="145"/>
                      </a:lnTo>
                      <a:lnTo>
                        <a:pt x="5" y="136"/>
                      </a:lnTo>
                      <a:lnTo>
                        <a:pt x="2" y="126"/>
                      </a:lnTo>
                      <a:lnTo>
                        <a:pt x="0" y="115"/>
                      </a:lnTo>
                      <a:lnTo>
                        <a:pt x="0" y="105"/>
                      </a:lnTo>
                      <a:lnTo>
                        <a:pt x="0" y="94"/>
                      </a:lnTo>
                      <a:lnTo>
                        <a:pt x="2" y="84"/>
                      </a:lnTo>
                      <a:lnTo>
                        <a:pt x="5" y="74"/>
                      </a:lnTo>
                      <a:lnTo>
                        <a:pt x="8" y="64"/>
                      </a:lnTo>
                      <a:lnTo>
                        <a:pt x="12" y="55"/>
                      </a:lnTo>
                      <a:lnTo>
                        <a:pt x="18" y="46"/>
                      </a:lnTo>
                      <a:lnTo>
                        <a:pt x="24" y="38"/>
                      </a:lnTo>
                      <a:lnTo>
                        <a:pt x="30" y="31"/>
                      </a:lnTo>
                      <a:lnTo>
                        <a:pt x="38" y="24"/>
                      </a:lnTo>
                      <a:lnTo>
                        <a:pt x="46" y="18"/>
                      </a:lnTo>
                      <a:lnTo>
                        <a:pt x="54" y="13"/>
                      </a:lnTo>
                      <a:lnTo>
                        <a:pt x="64" y="8"/>
                      </a:lnTo>
                      <a:lnTo>
                        <a:pt x="73" y="5"/>
                      </a:lnTo>
                      <a:lnTo>
                        <a:pt x="83" y="2"/>
                      </a:lnTo>
                      <a:lnTo>
                        <a:pt x="94" y="0"/>
                      </a:lnTo>
                      <a:lnTo>
                        <a:pt x="104" y="0"/>
                      </a:lnTo>
                      <a:lnTo>
                        <a:pt x="115" y="0"/>
                      </a:lnTo>
                      <a:lnTo>
                        <a:pt x="125" y="2"/>
                      </a:lnTo>
                      <a:lnTo>
                        <a:pt x="135" y="4"/>
                      </a:lnTo>
                      <a:lnTo>
                        <a:pt x="145" y="8"/>
                      </a:lnTo>
                      <a:lnTo>
                        <a:pt x="154" y="12"/>
                      </a:lnTo>
                      <a:lnTo>
                        <a:pt x="163" y="18"/>
                      </a:lnTo>
                      <a:lnTo>
                        <a:pt x="171" y="24"/>
                      </a:lnTo>
                      <a:lnTo>
                        <a:pt x="178" y="30"/>
                      </a:lnTo>
                      <a:lnTo>
                        <a:pt x="185" y="38"/>
                      </a:lnTo>
                      <a:lnTo>
                        <a:pt x="191" y="46"/>
                      </a:lnTo>
                      <a:lnTo>
                        <a:pt x="196" y="54"/>
                      </a:lnTo>
                      <a:lnTo>
                        <a:pt x="201" y="64"/>
                      </a:lnTo>
                      <a:lnTo>
                        <a:pt x="204" y="73"/>
                      </a:lnTo>
                      <a:lnTo>
                        <a:pt x="207" y="83"/>
                      </a:lnTo>
                      <a:lnTo>
                        <a:pt x="209" y="93"/>
                      </a:lnTo>
                      <a:lnTo>
                        <a:pt x="209" y="104"/>
                      </a:lnTo>
                      <a:close/>
                      <a:moveTo>
                        <a:pt x="199" y="95"/>
                      </a:moveTo>
                      <a:lnTo>
                        <a:pt x="198" y="85"/>
                      </a:lnTo>
                      <a:lnTo>
                        <a:pt x="195" y="76"/>
                      </a:lnTo>
                      <a:lnTo>
                        <a:pt x="192" y="68"/>
                      </a:lnTo>
                      <a:lnTo>
                        <a:pt x="188" y="59"/>
                      </a:lnTo>
                      <a:lnTo>
                        <a:pt x="184" y="51"/>
                      </a:lnTo>
                      <a:lnTo>
                        <a:pt x="178" y="44"/>
                      </a:lnTo>
                      <a:lnTo>
                        <a:pt x="172" y="37"/>
                      </a:lnTo>
                      <a:lnTo>
                        <a:pt x="165" y="31"/>
                      </a:lnTo>
                      <a:lnTo>
                        <a:pt x="158" y="26"/>
                      </a:lnTo>
                      <a:lnTo>
                        <a:pt x="150" y="21"/>
                      </a:lnTo>
                      <a:lnTo>
                        <a:pt x="142" y="17"/>
                      </a:lnTo>
                      <a:lnTo>
                        <a:pt x="133" y="14"/>
                      </a:lnTo>
                      <a:lnTo>
                        <a:pt x="124" y="11"/>
                      </a:lnTo>
                      <a:lnTo>
                        <a:pt x="114" y="10"/>
                      </a:lnTo>
                      <a:lnTo>
                        <a:pt x="105" y="9"/>
                      </a:lnTo>
                      <a:lnTo>
                        <a:pt x="95" y="10"/>
                      </a:lnTo>
                      <a:lnTo>
                        <a:pt x="85" y="11"/>
                      </a:lnTo>
                      <a:lnTo>
                        <a:pt x="76" y="14"/>
                      </a:lnTo>
                      <a:lnTo>
                        <a:pt x="68" y="17"/>
                      </a:lnTo>
                      <a:lnTo>
                        <a:pt x="59" y="21"/>
                      </a:lnTo>
                      <a:lnTo>
                        <a:pt x="51" y="25"/>
                      </a:lnTo>
                      <a:lnTo>
                        <a:pt x="44" y="31"/>
                      </a:lnTo>
                      <a:lnTo>
                        <a:pt x="37" y="37"/>
                      </a:lnTo>
                      <a:lnTo>
                        <a:pt x="31" y="44"/>
                      </a:lnTo>
                      <a:lnTo>
                        <a:pt x="26" y="51"/>
                      </a:lnTo>
                      <a:lnTo>
                        <a:pt x="21" y="59"/>
                      </a:lnTo>
                      <a:lnTo>
                        <a:pt x="17" y="67"/>
                      </a:lnTo>
                      <a:lnTo>
                        <a:pt x="14" y="76"/>
                      </a:lnTo>
                      <a:lnTo>
                        <a:pt x="11" y="85"/>
                      </a:lnTo>
                      <a:lnTo>
                        <a:pt x="10" y="94"/>
                      </a:lnTo>
                      <a:lnTo>
                        <a:pt x="9" y="104"/>
                      </a:lnTo>
                      <a:lnTo>
                        <a:pt x="10" y="114"/>
                      </a:lnTo>
                      <a:lnTo>
                        <a:pt x="11" y="123"/>
                      </a:lnTo>
                      <a:lnTo>
                        <a:pt x="14" y="133"/>
                      </a:lnTo>
                      <a:lnTo>
                        <a:pt x="17" y="141"/>
                      </a:lnTo>
                      <a:lnTo>
                        <a:pt x="21" y="150"/>
                      </a:lnTo>
                      <a:lnTo>
                        <a:pt x="25" y="157"/>
                      </a:lnTo>
                      <a:lnTo>
                        <a:pt x="31" y="165"/>
                      </a:lnTo>
                      <a:lnTo>
                        <a:pt x="37" y="172"/>
                      </a:lnTo>
                      <a:lnTo>
                        <a:pt x="44" y="178"/>
                      </a:lnTo>
                      <a:lnTo>
                        <a:pt x="51" y="183"/>
                      </a:lnTo>
                      <a:lnTo>
                        <a:pt x="59" y="188"/>
                      </a:lnTo>
                      <a:lnTo>
                        <a:pt x="67" y="192"/>
                      </a:lnTo>
                      <a:lnTo>
                        <a:pt x="76" y="195"/>
                      </a:lnTo>
                      <a:lnTo>
                        <a:pt x="85" y="198"/>
                      </a:lnTo>
                      <a:lnTo>
                        <a:pt x="95" y="199"/>
                      </a:lnTo>
                      <a:lnTo>
                        <a:pt x="104" y="200"/>
                      </a:lnTo>
                      <a:lnTo>
                        <a:pt x="114" y="199"/>
                      </a:lnTo>
                      <a:lnTo>
                        <a:pt x="123" y="198"/>
                      </a:lnTo>
                      <a:lnTo>
                        <a:pt x="133" y="195"/>
                      </a:lnTo>
                      <a:lnTo>
                        <a:pt x="141" y="192"/>
                      </a:lnTo>
                      <a:lnTo>
                        <a:pt x="150" y="188"/>
                      </a:lnTo>
                      <a:lnTo>
                        <a:pt x="158" y="184"/>
                      </a:lnTo>
                      <a:lnTo>
                        <a:pt x="165" y="178"/>
                      </a:lnTo>
                      <a:lnTo>
                        <a:pt x="172" y="172"/>
                      </a:lnTo>
                      <a:lnTo>
                        <a:pt x="178" y="165"/>
                      </a:lnTo>
                      <a:lnTo>
                        <a:pt x="183" y="158"/>
                      </a:lnTo>
                      <a:lnTo>
                        <a:pt x="188" y="150"/>
                      </a:lnTo>
                      <a:lnTo>
                        <a:pt x="192" y="142"/>
                      </a:lnTo>
                      <a:lnTo>
                        <a:pt x="195" y="133"/>
                      </a:lnTo>
                      <a:lnTo>
                        <a:pt x="198" y="124"/>
                      </a:lnTo>
                      <a:lnTo>
                        <a:pt x="199" y="114"/>
                      </a:lnTo>
                      <a:lnTo>
                        <a:pt x="200" y="105"/>
                      </a:lnTo>
                      <a:lnTo>
                        <a:pt x="199" y="95"/>
                      </a:lnTo>
                      <a:close/>
                    </a:path>
                  </a:pathLst>
                </a:custGeom>
                <a:solidFill>
                  <a:srgbClr val="E83C98"/>
                </a:solidFill>
                <a:ln w="2" cap="flat">
                  <a:solidFill>
                    <a:srgbClr val="E83C98"/>
                  </a:solidFill>
                  <a:prstDash val="solid"/>
                  <a:bevel/>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grpSp>
          <p:sp>
            <p:nvSpPr>
              <p:cNvPr id="24" name="Rectangle 19"/>
              <p:cNvSpPr>
                <a:spLocks noChangeArrowheads="1"/>
              </p:cNvSpPr>
              <p:nvPr/>
            </p:nvSpPr>
            <p:spPr bwMode="auto">
              <a:xfrm>
                <a:off x="249265" y="3871913"/>
                <a:ext cx="5482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dirty="0" smtClean="0">
                    <a:solidFill>
                      <a:schemeClr val="bg1"/>
                    </a:solidFill>
                    <a:cs typeface="Arial" pitchFamily="34" charset="0"/>
                  </a:rPr>
                  <a:t>130</a:t>
                </a:r>
              </a:p>
            </p:txBody>
          </p:sp>
        </p:grpSp>
      </p:grpSp>
      <p:grpSp>
        <p:nvGrpSpPr>
          <p:cNvPr id="33" name="Group 32"/>
          <p:cNvGrpSpPr/>
          <p:nvPr/>
        </p:nvGrpSpPr>
        <p:grpSpPr>
          <a:xfrm>
            <a:off x="2024235" y="3339059"/>
            <a:ext cx="985838" cy="1815187"/>
            <a:chOff x="1576388" y="3752851"/>
            <a:chExt cx="985838" cy="1815187"/>
          </a:xfrm>
        </p:grpSpPr>
        <p:grpSp>
          <p:nvGrpSpPr>
            <p:cNvPr id="31" name="Group 30"/>
            <p:cNvGrpSpPr/>
            <p:nvPr/>
          </p:nvGrpSpPr>
          <p:grpSpPr>
            <a:xfrm>
              <a:off x="1582738" y="3756026"/>
              <a:ext cx="973138" cy="1812012"/>
              <a:chOff x="1582738" y="3756026"/>
              <a:chExt cx="973138" cy="1812012"/>
            </a:xfrm>
          </p:grpSpPr>
          <p:sp>
            <p:nvSpPr>
              <p:cNvPr id="13" name="Oval 8"/>
              <p:cNvSpPr>
                <a:spLocks noChangeArrowheads="1"/>
              </p:cNvSpPr>
              <p:nvPr/>
            </p:nvSpPr>
            <p:spPr bwMode="auto">
              <a:xfrm>
                <a:off x="1582738" y="3756026"/>
                <a:ext cx="973138" cy="971550"/>
              </a:xfrm>
              <a:prstGeom prst="ellipse">
                <a:avLst/>
              </a:prstGeom>
              <a:solidFill>
                <a:srgbClr val="E83C9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20" name="Rectangle 15"/>
              <p:cNvSpPr>
                <a:spLocks noChangeArrowheads="1"/>
              </p:cNvSpPr>
              <p:nvPr/>
            </p:nvSpPr>
            <p:spPr bwMode="auto">
              <a:xfrm>
                <a:off x="1703823" y="5137151"/>
                <a:ext cx="7309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chemeClr val="bg1"/>
                    </a:solidFill>
                    <a:cs typeface="Arial" pitchFamily="34" charset="0"/>
                  </a:rPr>
                  <a:t>2010</a:t>
                </a:r>
              </a:p>
            </p:txBody>
          </p:sp>
        </p:grpSp>
        <p:grpSp>
          <p:nvGrpSpPr>
            <p:cNvPr id="4" name="Group 3"/>
            <p:cNvGrpSpPr/>
            <p:nvPr/>
          </p:nvGrpSpPr>
          <p:grpSpPr>
            <a:xfrm>
              <a:off x="1576388" y="3752851"/>
              <a:ext cx="985838" cy="987425"/>
              <a:chOff x="1576388" y="3748088"/>
              <a:chExt cx="985838" cy="987425"/>
            </a:xfrm>
          </p:grpSpPr>
          <p:sp>
            <p:nvSpPr>
              <p:cNvPr id="14" name="Freeform 9"/>
              <p:cNvSpPr>
                <a:spLocks noEditPoints="1"/>
              </p:cNvSpPr>
              <p:nvPr/>
            </p:nvSpPr>
            <p:spPr bwMode="auto">
              <a:xfrm>
                <a:off x="1576388" y="3748088"/>
                <a:ext cx="985838" cy="987425"/>
              </a:xfrm>
              <a:custGeom>
                <a:avLst/>
                <a:gdLst>
                  <a:gd name="T0" fmla="*/ 618 w 621"/>
                  <a:gd name="T1" fmla="*/ 359 h 622"/>
                  <a:gd name="T2" fmla="*/ 603 w 621"/>
                  <a:gd name="T3" fmla="*/ 418 h 622"/>
                  <a:gd name="T4" fmla="*/ 577 w 621"/>
                  <a:gd name="T5" fmla="*/ 472 h 622"/>
                  <a:gd name="T6" fmla="*/ 509 w 621"/>
                  <a:gd name="T7" fmla="*/ 551 h 622"/>
                  <a:gd name="T8" fmla="*/ 445 w 621"/>
                  <a:gd name="T9" fmla="*/ 591 h 622"/>
                  <a:gd name="T10" fmla="*/ 389 w 621"/>
                  <a:gd name="T11" fmla="*/ 612 h 622"/>
                  <a:gd name="T12" fmla="*/ 327 w 621"/>
                  <a:gd name="T13" fmla="*/ 622 h 622"/>
                  <a:gd name="T14" fmla="*/ 263 w 621"/>
                  <a:gd name="T15" fmla="*/ 618 h 622"/>
                  <a:gd name="T16" fmla="*/ 204 w 621"/>
                  <a:gd name="T17" fmla="*/ 603 h 622"/>
                  <a:gd name="T18" fmla="*/ 150 w 621"/>
                  <a:gd name="T19" fmla="*/ 577 h 622"/>
                  <a:gd name="T20" fmla="*/ 71 w 621"/>
                  <a:gd name="T21" fmla="*/ 509 h 622"/>
                  <a:gd name="T22" fmla="*/ 31 w 621"/>
                  <a:gd name="T23" fmla="*/ 446 h 622"/>
                  <a:gd name="T24" fmla="*/ 10 w 621"/>
                  <a:gd name="T25" fmla="*/ 389 h 622"/>
                  <a:gd name="T26" fmla="*/ 0 w 621"/>
                  <a:gd name="T27" fmla="*/ 327 h 622"/>
                  <a:gd name="T28" fmla="*/ 3 w 621"/>
                  <a:gd name="T29" fmla="*/ 264 h 622"/>
                  <a:gd name="T30" fmla="*/ 19 w 621"/>
                  <a:gd name="T31" fmla="*/ 205 h 622"/>
                  <a:gd name="T32" fmla="*/ 45 w 621"/>
                  <a:gd name="T33" fmla="*/ 150 h 622"/>
                  <a:gd name="T34" fmla="*/ 113 w 621"/>
                  <a:gd name="T35" fmla="*/ 72 h 622"/>
                  <a:gd name="T36" fmla="*/ 176 w 621"/>
                  <a:gd name="T37" fmla="*/ 31 h 622"/>
                  <a:gd name="T38" fmla="*/ 233 w 621"/>
                  <a:gd name="T39" fmla="*/ 10 h 622"/>
                  <a:gd name="T40" fmla="*/ 295 w 621"/>
                  <a:gd name="T41" fmla="*/ 1 h 622"/>
                  <a:gd name="T42" fmla="*/ 358 w 621"/>
                  <a:gd name="T43" fmla="*/ 4 h 622"/>
                  <a:gd name="T44" fmla="*/ 417 w 621"/>
                  <a:gd name="T45" fmla="*/ 19 h 622"/>
                  <a:gd name="T46" fmla="*/ 472 w 621"/>
                  <a:gd name="T47" fmla="*/ 46 h 622"/>
                  <a:gd name="T48" fmla="*/ 550 w 621"/>
                  <a:gd name="T49" fmla="*/ 113 h 622"/>
                  <a:gd name="T50" fmla="*/ 591 w 621"/>
                  <a:gd name="T51" fmla="*/ 176 h 622"/>
                  <a:gd name="T52" fmla="*/ 612 w 621"/>
                  <a:gd name="T53" fmla="*/ 233 h 622"/>
                  <a:gd name="T54" fmla="*/ 621 w 621"/>
                  <a:gd name="T55" fmla="*/ 295 h 622"/>
                  <a:gd name="T56" fmla="*/ 609 w 621"/>
                  <a:gd name="T57" fmla="*/ 266 h 622"/>
                  <a:gd name="T58" fmla="*/ 594 w 621"/>
                  <a:gd name="T59" fmla="*/ 208 h 622"/>
                  <a:gd name="T60" fmla="*/ 568 w 621"/>
                  <a:gd name="T61" fmla="*/ 155 h 622"/>
                  <a:gd name="T62" fmla="*/ 503 w 621"/>
                  <a:gd name="T63" fmla="*/ 79 h 622"/>
                  <a:gd name="T64" fmla="*/ 441 w 621"/>
                  <a:gd name="T65" fmla="*/ 40 h 622"/>
                  <a:gd name="T66" fmla="*/ 386 w 621"/>
                  <a:gd name="T67" fmla="*/ 19 h 622"/>
                  <a:gd name="T68" fmla="*/ 326 w 621"/>
                  <a:gd name="T69" fmla="*/ 10 h 622"/>
                  <a:gd name="T70" fmla="*/ 265 w 621"/>
                  <a:gd name="T71" fmla="*/ 13 h 622"/>
                  <a:gd name="T72" fmla="*/ 207 w 621"/>
                  <a:gd name="T73" fmla="*/ 28 h 622"/>
                  <a:gd name="T74" fmla="*/ 154 w 621"/>
                  <a:gd name="T75" fmla="*/ 54 h 622"/>
                  <a:gd name="T76" fmla="*/ 78 w 621"/>
                  <a:gd name="T77" fmla="*/ 119 h 622"/>
                  <a:gd name="T78" fmla="*/ 39 w 621"/>
                  <a:gd name="T79" fmla="*/ 181 h 622"/>
                  <a:gd name="T80" fmla="*/ 19 w 621"/>
                  <a:gd name="T81" fmla="*/ 236 h 622"/>
                  <a:gd name="T82" fmla="*/ 10 w 621"/>
                  <a:gd name="T83" fmla="*/ 296 h 622"/>
                  <a:gd name="T84" fmla="*/ 13 w 621"/>
                  <a:gd name="T85" fmla="*/ 357 h 622"/>
                  <a:gd name="T86" fmla="*/ 28 w 621"/>
                  <a:gd name="T87" fmla="*/ 415 h 622"/>
                  <a:gd name="T88" fmla="*/ 53 w 621"/>
                  <a:gd name="T89" fmla="*/ 468 h 622"/>
                  <a:gd name="T90" fmla="*/ 119 w 621"/>
                  <a:gd name="T91" fmla="*/ 544 h 622"/>
                  <a:gd name="T92" fmla="*/ 180 w 621"/>
                  <a:gd name="T93" fmla="*/ 583 h 622"/>
                  <a:gd name="T94" fmla="*/ 235 w 621"/>
                  <a:gd name="T95" fmla="*/ 603 h 622"/>
                  <a:gd name="T96" fmla="*/ 295 w 621"/>
                  <a:gd name="T97" fmla="*/ 612 h 622"/>
                  <a:gd name="T98" fmla="*/ 356 w 621"/>
                  <a:gd name="T99" fmla="*/ 609 h 622"/>
                  <a:gd name="T100" fmla="*/ 414 w 621"/>
                  <a:gd name="T101" fmla="*/ 594 h 622"/>
                  <a:gd name="T102" fmla="*/ 467 w 621"/>
                  <a:gd name="T103" fmla="*/ 569 h 622"/>
                  <a:gd name="T104" fmla="*/ 543 w 621"/>
                  <a:gd name="T105" fmla="*/ 503 h 622"/>
                  <a:gd name="T106" fmla="*/ 582 w 621"/>
                  <a:gd name="T107" fmla="*/ 442 h 622"/>
                  <a:gd name="T108" fmla="*/ 603 w 621"/>
                  <a:gd name="T109" fmla="*/ 387 h 622"/>
                  <a:gd name="T110" fmla="*/ 612 w 621"/>
                  <a:gd name="T111" fmla="*/ 32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 h="622">
                    <a:moveTo>
                      <a:pt x="621" y="311"/>
                    </a:moveTo>
                    <a:lnTo>
                      <a:pt x="621" y="327"/>
                    </a:lnTo>
                    <a:lnTo>
                      <a:pt x="620" y="343"/>
                    </a:lnTo>
                    <a:lnTo>
                      <a:pt x="618" y="359"/>
                    </a:lnTo>
                    <a:lnTo>
                      <a:pt x="615" y="374"/>
                    </a:lnTo>
                    <a:lnTo>
                      <a:pt x="612" y="389"/>
                    </a:lnTo>
                    <a:lnTo>
                      <a:pt x="608" y="404"/>
                    </a:lnTo>
                    <a:lnTo>
                      <a:pt x="603" y="418"/>
                    </a:lnTo>
                    <a:lnTo>
                      <a:pt x="597" y="432"/>
                    </a:lnTo>
                    <a:lnTo>
                      <a:pt x="591" y="446"/>
                    </a:lnTo>
                    <a:lnTo>
                      <a:pt x="584" y="459"/>
                    </a:lnTo>
                    <a:lnTo>
                      <a:pt x="577" y="472"/>
                    </a:lnTo>
                    <a:lnTo>
                      <a:pt x="569" y="485"/>
                    </a:lnTo>
                    <a:lnTo>
                      <a:pt x="551" y="509"/>
                    </a:lnTo>
                    <a:lnTo>
                      <a:pt x="531" y="531"/>
                    </a:lnTo>
                    <a:lnTo>
                      <a:pt x="509" y="551"/>
                    </a:lnTo>
                    <a:lnTo>
                      <a:pt x="485" y="569"/>
                    </a:lnTo>
                    <a:lnTo>
                      <a:pt x="472" y="577"/>
                    </a:lnTo>
                    <a:lnTo>
                      <a:pt x="459" y="584"/>
                    </a:lnTo>
                    <a:lnTo>
                      <a:pt x="445" y="591"/>
                    </a:lnTo>
                    <a:lnTo>
                      <a:pt x="432" y="598"/>
                    </a:lnTo>
                    <a:lnTo>
                      <a:pt x="418" y="603"/>
                    </a:lnTo>
                    <a:lnTo>
                      <a:pt x="403" y="608"/>
                    </a:lnTo>
                    <a:lnTo>
                      <a:pt x="389" y="612"/>
                    </a:lnTo>
                    <a:lnTo>
                      <a:pt x="373" y="616"/>
                    </a:lnTo>
                    <a:lnTo>
                      <a:pt x="358" y="618"/>
                    </a:lnTo>
                    <a:lnTo>
                      <a:pt x="343" y="620"/>
                    </a:lnTo>
                    <a:lnTo>
                      <a:pt x="327" y="622"/>
                    </a:lnTo>
                    <a:lnTo>
                      <a:pt x="311" y="622"/>
                    </a:lnTo>
                    <a:lnTo>
                      <a:pt x="295" y="622"/>
                    </a:lnTo>
                    <a:lnTo>
                      <a:pt x="279" y="620"/>
                    </a:lnTo>
                    <a:lnTo>
                      <a:pt x="263" y="618"/>
                    </a:lnTo>
                    <a:lnTo>
                      <a:pt x="248" y="616"/>
                    </a:lnTo>
                    <a:lnTo>
                      <a:pt x="233" y="612"/>
                    </a:lnTo>
                    <a:lnTo>
                      <a:pt x="218" y="608"/>
                    </a:lnTo>
                    <a:lnTo>
                      <a:pt x="204" y="603"/>
                    </a:lnTo>
                    <a:lnTo>
                      <a:pt x="190" y="598"/>
                    </a:lnTo>
                    <a:lnTo>
                      <a:pt x="176" y="591"/>
                    </a:lnTo>
                    <a:lnTo>
                      <a:pt x="163" y="585"/>
                    </a:lnTo>
                    <a:lnTo>
                      <a:pt x="150" y="577"/>
                    </a:lnTo>
                    <a:lnTo>
                      <a:pt x="137" y="569"/>
                    </a:lnTo>
                    <a:lnTo>
                      <a:pt x="113" y="551"/>
                    </a:lnTo>
                    <a:lnTo>
                      <a:pt x="91" y="531"/>
                    </a:lnTo>
                    <a:lnTo>
                      <a:pt x="71" y="509"/>
                    </a:lnTo>
                    <a:lnTo>
                      <a:pt x="53" y="485"/>
                    </a:lnTo>
                    <a:lnTo>
                      <a:pt x="45" y="473"/>
                    </a:lnTo>
                    <a:lnTo>
                      <a:pt x="37" y="459"/>
                    </a:lnTo>
                    <a:lnTo>
                      <a:pt x="31" y="446"/>
                    </a:lnTo>
                    <a:lnTo>
                      <a:pt x="24" y="432"/>
                    </a:lnTo>
                    <a:lnTo>
                      <a:pt x="19" y="418"/>
                    </a:lnTo>
                    <a:lnTo>
                      <a:pt x="14" y="404"/>
                    </a:lnTo>
                    <a:lnTo>
                      <a:pt x="10" y="389"/>
                    </a:lnTo>
                    <a:lnTo>
                      <a:pt x="6" y="374"/>
                    </a:lnTo>
                    <a:lnTo>
                      <a:pt x="3" y="359"/>
                    </a:lnTo>
                    <a:lnTo>
                      <a:pt x="1" y="343"/>
                    </a:lnTo>
                    <a:lnTo>
                      <a:pt x="0" y="327"/>
                    </a:lnTo>
                    <a:lnTo>
                      <a:pt x="0" y="311"/>
                    </a:lnTo>
                    <a:lnTo>
                      <a:pt x="0" y="295"/>
                    </a:lnTo>
                    <a:lnTo>
                      <a:pt x="1" y="280"/>
                    </a:lnTo>
                    <a:lnTo>
                      <a:pt x="3" y="264"/>
                    </a:lnTo>
                    <a:lnTo>
                      <a:pt x="6" y="249"/>
                    </a:lnTo>
                    <a:lnTo>
                      <a:pt x="10" y="234"/>
                    </a:lnTo>
                    <a:lnTo>
                      <a:pt x="14" y="219"/>
                    </a:lnTo>
                    <a:lnTo>
                      <a:pt x="19" y="205"/>
                    </a:lnTo>
                    <a:lnTo>
                      <a:pt x="24" y="190"/>
                    </a:lnTo>
                    <a:lnTo>
                      <a:pt x="30" y="177"/>
                    </a:lnTo>
                    <a:lnTo>
                      <a:pt x="37" y="163"/>
                    </a:lnTo>
                    <a:lnTo>
                      <a:pt x="45" y="150"/>
                    </a:lnTo>
                    <a:lnTo>
                      <a:pt x="53" y="138"/>
                    </a:lnTo>
                    <a:lnTo>
                      <a:pt x="71" y="114"/>
                    </a:lnTo>
                    <a:lnTo>
                      <a:pt x="91" y="92"/>
                    </a:lnTo>
                    <a:lnTo>
                      <a:pt x="113" y="72"/>
                    </a:lnTo>
                    <a:lnTo>
                      <a:pt x="137" y="54"/>
                    </a:lnTo>
                    <a:lnTo>
                      <a:pt x="149" y="46"/>
                    </a:lnTo>
                    <a:lnTo>
                      <a:pt x="162" y="38"/>
                    </a:lnTo>
                    <a:lnTo>
                      <a:pt x="176" y="31"/>
                    </a:lnTo>
                    <a:lnTo>
                      <a:pt x="190" y="25"/>
                    </a:lnTo>
                    <a:lnTo>
                      <a:pt x="204" y="19"/>
                    </a:lnTo>
                    <a:lnTo>
                      <a:pt x="218" y="15"/>
                    </a:lnTo>
                    <a:lnTo>
                      <a:pt x="233" y="10"/>
                    </a:lnTo>
                    <a:lnTo>
                      <a:pt x="248" y="7"/>
                    </a:lnTo>
                    <a:lnTo>
                      <a:pt x="263" y="4"/>
                    </a:lnTo>
                    <a:lnTo>
                      <a:pt x="279" y="2"/>
                    </a:lnTo>
                    <a:lnTo>
                      <a:pt x="295" y="1"/>
                    </a:lnTo>
                    <a:lnTo>
                      <a:pt x="311" y="0"/>
                    </a:lnTo>
                    <a:lnTo>
                      <a:pt x="327" y="1"/>
                    </a:lnTo>
                    <a:lnTo>
                      <a:pt x="342" y="2"/>
                    </a:lnTo>
                    <a:lnTo>
                      <a:pt x="358" y="4"/>
                    </a:lnTo>
                    <a:lnTo>
                      <a:pt x="373" y="7"/>
                    </a:lnTo>
                    <a:lnTo>
                      <a:pt x="388" y="10"/>
                    </a:lnTo>
                    <a:lnTo>
                      <a:pt x="403" y="14"/>
                    </a:lnTo>
                    <a:lnTo>
                      <a:pt x="417" y="19"/>
                    </a:lnTo>
                    <a:lnTo>
                      <a:pt x="432" y="25"/>
                    </a:lnTo>
                    <a:lnTo>
                      <a:pt x="445" y="31"/>
                    </a:lnTo>
                    <a:lnTo>
                      <a:pt x="459" y="38"/>
                    </a:lnTo>
                    <a:lnTo>
                      <a:pt x="472" y="46"/>
                    </a:lnTo>
                    <a:lnTo>
                      <a:pt x="484" y="54"/>
                    </a:lnTo>
                    <a:lnTo>
                      <a:pt x="508" y="71"/>
                    </a:lnTo>
                    <a:lnTo>
                      <a:pt x="530" y="91"/>
                    </a:lnTo>
                    <a:lnTo>
                      <a:pt x="550" y="113"/>
                    </a:lnTo>
                    <a:lnTo>
                      <a:pt x="568" y="137"/>
                    </a:lnTo>
                    <a:lnTo>
                      <a:pt x="576" y="150"/>
                    </a:lnTo>
                    <a:lnTo>
                      <a:pt x="584" y="163"/>
                    </a:lnTo>
                    <a:lnTo>
                      <a:pt x="591" y="176"/>
                    </a:lnTo>
                    <a:lnTo>
                      <a:pt x="597" y="190"/>
                    </a:lnTo>
                    <a:lnTo>
                      <a:pt x="603" y="204"/>
                    </a:lnTo>
                    <a:lnTo>
                      <a:pt x="607" y="219"/>
                    </a:lnTo>
                    <a:lnTo>
                      <a:pt x="612" y="233"/>
                    </a:lnTo>
                    <a:lnTo>
                      <a:pt x="615" y="249"/>
                    </a:lnTo>
                    <a:lnTo>
                      <a:pt x="618" y="264"/>
                    </a:lnTo>
                    <a:lnTo>
                      <a:pt x="620" y="279"/>
                    </a:lnTo>
                    <a:lnTo>
                      <a:pt x="621" y="295"/>
                    </a:lnTo>
                    <a:lnTo>
                      <a:pt x="621" y="311"/>
                    </a:lnTo>
                    <a:close/>
                    <a:moveTo>
                      <a:pt x="612" y="296"/>
                    </a:moveTo>
                    <a:lnTo>
                      <a:pt x="611" y="281"/>
                    </a:lnTo>
                    <a:lnTo>
                      <a:pt x="609" y="266"/>
                    </a:lnTo>
                    <a:lnTo>
                      <a:pt x="606" y="251"/>
                    </a:lnTo>
                    <a:lnTo>
                      <a:pt x="603" y="236"/>
                    </a:lnTo>
                    <a:lnTo>
                      <a:pt x="599" y="222"/>
                    </a:lnTo>
                    <a:lnTo>
                      <a:pt x="594" y="208"/>
                    </a:lnTo>
                    <a:lnTo>
                      <a:pt x="588" y="194"/>
                    </a:lnTo>
                    <a:lnTo>
                      <a:pt x="582" y="181"/>
                    </a:lnTo>
                    <a:lnTo>
                      <a:pt x="576" y="168"/>
                    </a:lnTo>
                    <a:lnTo>
                      <a:pt x="568" y="155"/>
                    </a:lnTo>
                    <a:lnTo>
                      <a:pt x="561" y="143"/>
                    </a:lnTo>
                    <a:lnTo>
                      <a:pt x="543" y="120"/>
                    </a:lnTo>
                    <a:lnTo>
                      <a:pt x="524" y="98"/>
                    </a:lnTo>
                    <a:lnTo>
                      <a:pt x="503" y="79"/>
                    </a:lnTo>
                    <a:lnTo>
                      <a:pt x="479" y="62"/>
                    </a:lnTo>
                    <a:lnTo>
                      <a:pt x="467" y="54"/>
                    </a:lnTo>
                    <a:lnTo>
                      <a:pt x="454" y="46"/>
                    </a:lnTo>
                    <a:lnTo>
                      <a:pt x="441" y="40"/>
                    </a:lnTo>
                    <a:lnTo>
                      <a:pt x="428" y="34"/>
                    </a:lnTo>
                    <a:lnTo>
                      <a:pt x="414" y="28"/>
                    </a:lnTo>
                    <a:lnTo>
                      <a:pt x="400" y="24"/>
                    </a:lnTo>
                    <a:lnTo>
                      <a:pt x="386" y="19"/>
                    </a:lnTo>
                    <a:lnTo>
                      <a:pt x="371" y="16"/>
                    </a:lnTo>
                    <a:lnTo>
                      <a:pt x="357" y="13"/>
                    </a:lnTo>
                    <a:lnTo>
                      <a:pt x="342" y="11"/>
                    </a:lnTo>
                    <a:lnTo>
                      <a:pt x="326" y="10"/>
                    </a:lnTo>
                    <a:lnTo>
                      <a:pt x="311" y="10"/>
                    </a:lnTo>
                    <a:lnTo>
                      <a:pt x="295" y="10"/>
                    </a:lnTo>
                    <a:lnTo>
                      <a:pt x="280" y="11"/>
                    </a:lnTo>
                    <a:lnTo>
                      <a:pt x="265" y="13"/>
                    </a:lnTo>
                    <a:lnTo>
                      <a:pt x="250" y="16"/>
                    </a:lnTo>
                    <a:lnTo>
                      <a:pt x="235" y="19"/>
                    </a:lnTo>
                    <a:lnTo>
                      <a:pt x="221" y="23"/>
                    </a:lnTo>
                    <a:lnTo>
                      <a:pt x="207" y="28"/>
                    </a:lnTo>
                    <a:lnTo>
                      <a:pt x="193" y="34"/>
                    </a:lnTo>
                    <a:lnTo>
                      <a:pt x="180" y="40"/>
                    </a:lnTo>
                    <a:lnTo>
                      <a:pt x="167" y="46"/>
                    </a:lnTo>
                    <a:lnTo>
                      <a:pt x="154" y="54"/>
                    </a:lnTo>
                    <a:lnTo>
                      <a:pt x="142" y="61"/>
                    </a:lnTo>
                    <a:lnTo>
                      <a:pt x="119" y="79"/>
                    </a:lnTo>
                    <a:lnTo>
                      <a:pt x="98" y="98"/>
                    </a:lnTo>
                    <a:lnTo>
                      <a:pt x="78" y="119"/>
                    </a:lnTo>
                    <a:lnTo>
                      <a:pt x="61" y="143"/>
                    </a:lnTo>
                    <a:lnTo>
                      <a:pt x="53" y="155"/>
                    </a:lnTo>
                    <a:lnTo>
                      <a:pt x="46" y="168"/>
                    </a:lnTo>
                    <a:lnTo>
                      <a:pt x="39" y="181"/>
                    </a:lnTo>
                    <a:lnTo>
                      <a:pt x="33" y="194"/>
                    </a:lnTo>
                    <a:lnTo>
                      <a:pt x="28" y="208"/>
                    </a:lnTo>
                    <a:lnTo>
                      <a:pt x="23" y="222"/>
                    </a:lnTo>
                    <a:lnTo>
                      <a:pt x="19" y="236"/>
                    </a:lnTo>
                    <a:lnTo>
                      <a:pt x="15" y="250"/>
                    </a:lnTo>
                    <a:lnTo>
                      <a:pt x="13" y="265"/>
                    </a:lnTo>
                    <a:lnTo>
                      <a:pt x="11" y="280"/>
                    </a:lnTo>
                    <a:lnTo>
                      <a:pt x="10" y="296"/>
                    </a:lnTo>
                    <a:lnTo>
                      <a:pt x="9" y="311"/>
                    </a:lnTo>
                    <a:lnTo>
                      <a:pt x="10" y="327"/>
                    </a:lnTo>
                    <a:lnTo>
                      <a:pt x="11" y="342"/>
                    </a:lnTo>
                    <a:lnTo>
                      <a:pt x="13" y="357"/>
                    </a:lnTo>
                    <a:lnTo>
                      <a:pt x="15" y="372"/>
                    </a:lnTo>
                    <a:lnTo>
                      <a:pt x="19" y="386"/>
                    </a:lnTo>
                    <a:lnTo>
                      <a:pt x="23" y="401"/>
                    </a:lnTo>
                    <a:lnTo>
                      <a:pt x="28" y="415"/>
                    </a:lnTo>
                    <a:lnTo>
                      <a:pt x="33" y="428"/>
                    </a:lnTo>
                    <a:lnTo>
                      <a:pt x="39" y="442"/>
                    </a:lnTo>
                    <a:lnTo>
                      <a:pt x="46" y="455"/>
                    </a:lnTo>
                    <a:lnTo>
                      <a:pt x="53" y="468"/>
                    </a:lnTo>
                    <a:lnTo>
                      <a:pt x="61" y="480"/>
                    </a:lnTo>
                    <a:lnTo>
                      <a:pt x="78" y="503"/>
                    </a:lnTo>
                    <a:lnTo>
                      <a:pt x="97" y="524"/>
                    </a:lnTo>
                    <a:lnTo>
                      <a:pt x="119" y="544"/>
                    </a:lnTo>
                    <a:lnTo>
                      <a:pt x="142" y="561"/>
                    </a:lnTo>
                    <a:lnTo>
                      <a:pt x="154" y="569"/>
                    </a:lnTo>
                    <a:lnTo>
                      <a:pt x="167" y="576"/>
                    </a:lnTo>
                    <a:lnTo>
                      <a:pt x="180" y="583"/>
                    </a:lnTo>
                    <a:lnTo>
                      <a:pt x="193" y="589"/>
                    </a:lnTo>
                    <a:lnTo>
                      <a:pt x="207" y="594"/>
                    </a:lnTo>
                    <a:lnTo>
                      <a:pt x="221" y="599"/>
                    </a:lnTo>
                    <a:lnTo>
                      <a:pt x="235" y="603"/>
                    </a:lnTo>
                    <a:lnTo>
                      <a:pt x="250" y="606"/>
                    </a:lnTo>
                    <a:lnTo>
                      <a:pt x="265" y="609"/>
                    </a:lnTo>
                    <a:lnTo>
                      <a:pt x="280" y="611"/>
                    </a:lnTo>
                    <a:lnTo>
                      <a:pt x="295" y="612"/>
                    </a:lnTo>
                    <a:lnTo>
                      <a:pt x="311" y="613"/>
                    </a:lnTo>
                    <a:lnTo>
                      <a:pt x="326" y="612"/>
                    </a:lnTo>
                    <a:lnTo>
                      <a:pt x="341" y="611"/>
                    </a:lnTo>
                    <a:lnTo>
                      <a:pt x="356" y="609"/>
                    </a:lnTo>
                    <a:lnTo>
                      <a:pt x="371" y="607"/>
                    </a:lnTo>
                    <a:lnTo>
                      <a:pt x="386" y="603"/>
                    </a:lnTo>
                    <a:lnTo>
                      <a:pt x="400" y="599"/>
                    </a:lnTo>
                    <a:lnTo>
                      <a:pt x="414" y="594"/>
                    </a:lnTo>
                    <a:lnTo>
                      <a:pt x="428" y="589"/>
                    </a:lnTo>
                    <a:lnTo>
                      <a:pt x="441" y="583"/>
                    </a:lnTo>
                    <a:lnTo>
                      <a:pt x="454" y="576"/>
                    </a:lnTo>
                    <a:lnTo>
                      <a:pt x="467" y="569"/>
                    </a:lnTo>
                    <a:lnTo>
                      <a:pt x="479" y="561"/>
                    </a:lnTo>
                    <a:lnTo>
                      <a:pt x="502" y="544"/>
                    </a:lnTo>
                    <a:lnTo>
                      <a:pt x="524" y="525"/>
                    </a:lnTo>
                    <a:lnTo>
                      <a:pt x="543" y="503"/>
                    </a:lnTo>
                    <a:lnTo>
                      <a:pt x="561" y="480"/>
                    </a:lnTo>
                    <a:lnTo>
                      <a:pt x="568" y="468"/>
                    </a:lnTo>
                    <a:lnTo>
                      <a:pt x="576" y="455"/>
                    </a:lnTo>
                    <a:lnTo>
                      <a:pt x="582" y="442"/>
                    </a:lnTo>
                    <a:lnTo>
                      <a:pt x="588" y="429"/>
                    </a:lnTo>
                    <a:lnTo>
                      <a:pt x="594" y="415"/>
                    </a:lnTo>
                    <a:lnTo>
                      <a:pt x="598" y="401"/>
                    </a:lnTo>
                    <a:lnTo>
                      <a:pt x="603" y="387"/>
                    </a:lnTo>
                    <a:lnTo>
                      <a:pt x="606" y="372"/>
                    </a:lnTo>
                    <a:lnTo>
                      <a:pt x="609" y="357"/>
                    </a:lnTo>
                    <a:lnTo>
                      <a:pt x="611" y="342"/>
                    </a:lnTo>
                    <a:lnTo>
                      <a:pt x="612" y="327"/>
                    </a:lnTo>
                    <a:lnTo>
                      <a:pt x="612" y="311"/>
                    </a:lnTo>
                    <a:lnTo>
                      <a:pt x="612" y="296"/>
                    </a:lnTo>
                    <a:close/>
                  </a:path>
                </a:pathLst>
              </a:custGeom>
              <a:solidFill>
                <a:srgbClr val="E83C98"/>
              </a:solidFill>
              <a:ln w="2" cap="flat">
                <a:solidFill>
                  <a:srgbClr val="E83C98"/>
                </a:solidFill>
                <a:prstDash val="solid"/>
                <a:bevel/>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25" name="Rectangle 20"/>
              <p:cNvSpPr>
                <a:spLocks noChangeArrowheads="1"/>
              </p:cNvSpPr>
              <p:nvPr/>
            </p:nvSpPr>
            <p:spPr bwMode="auto">
              <a:xfrm>
                <a:off x="1662946" y="4026357"/>
                <a:ext cx="812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rgbClr val="FFFFFF"/>
                    </a:solidFill>
                    <a:cs typeface="Arial" pitchFamily="34" charset="0"/>
                  </a:rPr>
                  <a:t>1 227</a:t>
                </a:r>
                <a:endParaRPr lang="fi-FI" sz="2800" smtClean="0">
                  <a:solidFill>
                    <a:prstClr val="black"/>
                  </a:solidFill>
                  <a:cs typeface="Arial" pitchFamily="34" charset="0"/>
                </a:endParaRPr>
              </a:p>
            </p:txBody>
          </p:sp>
        </p:grpSp>
      </p:grpSp>
      <p:grpSp>
        <p:nvGrpSpPr>
          <p:cNvPr id="32" name="Group 31"/>
          <p:cNvGrpSpPr/>
          <p:nvPr/>
        </p:nvGrpSpPr>
        <p:grpSpPr>
          <a:xfrm>
            <a:off x="3967027" y="2864396"/>
            <a:ext cx="1463675" cy="2289850"/>
            <a:chOff x="3600450" y="3278188"/>
            <a:chExt cx="1463675" cy="2289850"/>
          </a:xfrm>
        </p:grpSpPr>
        <p:sp>
          <p:nvSpPr>
            <p:cNvPr id="21" name="Rectangle 16"/>
            <p:cNvSpPr>
              <a:spLocks noChangeArrowheads="1"/>
            </p:cNvSpPr>
            <p:nvPr/>
          </p:nvSpPr>
          <p:spPr bwMode="auto">
            <a:xfrm>
              <a:off x="3966803" y="5137151"/>
              <a:ext cx="7309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chemeClr val="bg1"/>
                  </a:solidFill>
                  <a:cs typeface="Arial" pitchFamily="34" charset="0"/>
                </a:rPr>
                <a:t>2012</a:t>
              </a:r>
            </a:p>
          </p:txBody>
        </p:sp>
        <p:grpSp>
          <p:nvGrpSpPr>
            <p:cNvPr id="5" name="Group 4"/>
            <p:cNvGrpSpPr/>
            <p:nvPr/>
          </p:nvGrpSpPr>
          <p:grpSpPr>
            <a:xfrm>
              <a:off x="3600450" y="3278188"/>
              <a:ext cx="1463675" cy="1462088"/>
              <a:chOff x="3600450" y="3276601"/>
              <a:chExt cx="1463675" cy="1462088"/>
            </a:xfrm>
          </p:grpSpPr>
          <p:sp>
            <p:nvSpPr>
              <p:cNvPr id="15" name="Oval 10"/>
              <p:cNvSpPr>
                <a:spLocks noChangeArrowheads="1"/>
              </p:cNvSpPr>
              <p:nvPr/>
            </p:nvSpPr>
            <p:spPr bwMode="auto">
              <a:xfrm>
                <a:off x="3607593" y="3284539"/>
                <a:ext cx="1449388" cy="1446213"/>
              </a:xfrm>
              <a:prstGeom prst="ellipse">
                <a:avLst/>
              </a:prstGeom>
              <a:solidFill>
                <a:srgbClr val="E83C98"/>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16" name="Freeform 11"/>
              <p:cNvSpPr>
                <a:spLocks noEditPoints="1"/>
              </p:cNvSpPr>
              <p:nvPr/>
            </p:nvSpPr>
            <p:spPr bwMode="auto">
              <a:xfrm>
                <a:off x="3600450" y="3276601"/>
                <a:ext cx="1463675" cy="1462088"/>
              </a:xfrm>
              <a:custGeom>
                <a:avLst/>
                <a:gdLst>
                  <a:gd name="T0" fmla="*/ 913 w 922"/>
                  <a:gd name="T1" fmla="*/ 553 h 921"/>
                  <a:gd name="T2" fmla="*/ 877 w 922"/>
                  <a:gd name="T3" fmla="*/ 660 h 921"/>
                  <a:gd name="T4" fmla="*/ 817 w 922"/>
                  <a:gd name="T5" fmla="*/ 753 h 921"/>
                  <a:gd name="T6" fmla="*/ 737 w 922"/>
                  <a:gd name="T7" fmla="*/ 829 h 921"/>
                  <a:gd name="T8" fmla="*/ 641 w 922"/>
                  <a:gd name="T9" fmla="*/ 884 h 921"/>
                  <a:gd name="T10" fmla="*/ 532 w 922"/>
                  <a:gd name="T11" fmla="*/ 915 h 921"/>
                  <a:gd name="T12" fmla="*/ 414 w 922"/>
                  <a:gd name="T13" fmla="*/ 918 h 921"/>
                  <a:gd name="T14" fmla="*/ 303 w 922"/>
                  <a:gd name="T15" fmla="*/ 893 h 921"/>
                  <a:gd name="T16" fmla="*/ 204 w 922"/>
                  <a:gd name="T17" fmla="*/ 842 h 921"/>
                  <a:gd name="T18" fmla="*/ 120 w 922"/>
                  <a:gd name="T19" fmla="*/ 770 h 921"/>
                  <a:gd name="T20" fmla="*/ 56 w 922"/>
                  <a:gd name="T21" fmla="*/ 680 h 921"/>
                  <a:gd name="T22" fmla="*/ 15 w 922"/>
                  <a:gd name="T23" fmla="*/ 576 h 921"/>
                  <a:gd name="T24" fmla="*/ 0 w 922"/>
                  <a:gd name="T25" fmla="*/ 461 h 921"/>
                  <a:gd name="T26" fmla="*/ 15 w 922"/>
                  <a:gd name="T27" fmla="*/ 345 h 921"/>
                  <a:gd name="T28" fmla="*/ 56 w 922"/>
                  <a:gd name="T29" fmla="*/ 241 h 921"/>
                  <a:gd name="T30" fmla="*/ 120 w 922"/>
                  <a:gd name="T31" fmla="*/ 151 h 921"/>
                  <a:gd name="T32" fmla="*/ 204 w 922"/>
                  <a:gd name="T33" fmla="*/ 79 h 921"/>
                  <a:gd name="T34" fmla="*/ 303 w 922"/>
                  <a:gd name="T35" fmla="*/ 28 h 921"/>
                  <a:gd name="T36" fmla="*/ 414 w 922"/>
                  <a:gd name="T37" fmla="*/ 3 h 921"/>
                  <a:gd name="T38" fmla="*/ 532 w 922"/>
                  <a:gd name="T39" fmla="*/ 5 h 921"/>
                  <a:gd name="T40" fmla="*/ 641 w 922"/>
                  <a:gd name="T41" fmla="*/ 36 h 921"/>
                  <a:gd name="T42" fmla="*/ 737 w 922"/>
                  <a:gd name="T43" fmla="*/ 92 h 921"/>
                  <a:gd name="T44" fmla="*/ 817 w 922"/>
                  <a:gd name="T45" fmla="*/ 168 h 921"/>
                  <a:gd name="T46" fmla="*/ 877 w 922"/>
                  <a:gd name="T47" fmla="*/ 261 h 921"/>
                  <a:gd name="T48" fmla="*/ 913 w 922"/>
                  <a:gd name="T49" fmla="*/ 368 h 921"/>
                  <a:gd name="T50" fmla="*/ 913 w 922"/>
                  <a:gd name="T51" fmla="*/ 437 h 921"/>
                  <a:gd name="T52" fmla="*/ 893 w 922"/>
                  <a:gd name="T53" fmla="*/ 327 h 921"/>
                  <a:gd name="T54" fmla="*/ 848 w 922"/>
                  <a:gd name="T55" fmla="*/ 227 h 921"/>
                  <a:gd name="T56" fmla="*/ 781 w 922"/>
                  <a:gd name="T57" fmla="*/ 142 h 921"/>
                  <a:gd name="T58" fmla="*/ 696 w 922"/>
                  <a:gd name="T59" fmla="*/ 75 h 921"/>
                  <a:gd name="T60" fmla="*/ 596 w 922"/>
                  <a:gd name="T61" fmla="*/ 30 h 921"/>
                  <a:gd name="T62" fmla="*/ 485 w 922"/>
                  <a:gd name="T63" fmla="*/ 10 h 921"/>
                  <a:gd name="T64" fmla="*/ 370 w 922"/>
                  <a:gd name="T65" fmla="*/ 19 h 921"/>
                  <a:gd name="T66" fmla="*/ 266 w 922"/>
                  <a:gd name="T67" fmla="*/ 54 h 921"/>
                  <a:gd name="T68" fmla="*/ 174 w 922"/>
                  <a:gd name="T69" fmla="*/ 113 h 921"/>
                  <a:gd name="T70" fmla="*/ 99 w 922"/>
                  <a:gd name="T71" fmla="*/ 191 h 921"/>
                  <a:gd name="T72" fmla="*/ 45 w 922"/>
                  <a:gd name="T73" fmla="*/ 285 h 921"/>
                  <a:gd name="T74" fmla="*/ 15 w 922"/>
                  <a:gd name="T75" fmla="*/ 392 h 921"/>
                  <a:gd name="T76" fmla="*/ 12 w 922"/>
                  <a:gd name="T77" fmla="*/ 506 h 921"/>
                  <a:gd name="T78" fmla="*/ 37 w 922"/>
                  <a:gd name="T79" fmla="*/ 615 h 921"/>
                  <a:gd name="T80" fmla="*/ 87 w 922"/>
                  <a:gd name="T81" fmla="*/ 712 h 921"/>
                  <a:gd name="T82" fmla="*/ 158 w 922"/>
                  <a:gd name="T83" fmla="*/ 794 h 921"/>
                  <a:gd name="T84" fmla="*/ 246 w 922"/>
                  <a:gd name="T85" fmla="*/ 857 h 921"/>
                  <a:gd name="T86" fmla="*/ 348 w 922"/>
                  <a:gd name="T87" fmla="*/ 897 h 921"/>
                  <a:gd name="T88" fmla="*/ 461 w 922"/>
                  <a:gd name="T89" fmla="*/ 911 h 921"/>
                  <a:gd name="T90" fmla="*/ 574 w 922"/>
                  <a:gd name="T91" fmla="*/ 897 h 921"/>
                  <a:gd name="T92" fmla="*/ 677 w 922"/>
                  <a:gd name="T93" fmla="*/ 857 h 921"/>
                  <a:gd name="T94" fmla="*/ 765 w 922"/>
                  <a:gd name="T95" fmla="*/ 794 h 921"/>
                  <a:gd name="T96" fmla="*/ 836 w 922"/>
                  <a:gd name="T97" fmla="*/ 713 h 921"/>
                  <a:gd name="T98" fmla="*/ 886 w 922"/>
                  <a:gd name="T99" fmla="*/ 616 h 921"/>
                  <a:gd name="T100" fmla="*/ 911 w 922"/>
                  <a:gd name="T101" fmla="*/ 507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2" h="921">
                    <a:moveTo>
                      <a:pt x="922" y="460"/>
                    </a:moveTo>
                    <a:lnTo>
                      <a:pt x="922" y="484"/>
                    </a:lnTo>
                    <a:lnTo>
                      <a:pt x="920" y="507"/>
                    </a:lnTo>
                    <a:lnTo>
                      <a:pt x="917" y="530"/>
                    </a:lnTo>
                    <a:lnTo>
                      <a:pt x="913" y="553"/>
                    </a:lnTo>
                    <a:lnTo>
                      <a:pt x="908" y="575"/>
                    </a:lnTo>
                    <a:lnTo>
                      <a:pt x="902" y="597"/>
                    </a:lnTo>
                    <a:lnTo>
                      <a:pt x="894" y="619"/>
                    </a:lnTo>
                    <a:lnTo>
                      <a:pt x="886" y="640"/>
                    </a:lnTo>
                    <a:lnTo>
                      <a:pt x="877" y="660"/>
                    </a:lnTo>
                    <a:lnTo>
                      <a:pt x="867" y="680"/>
                    </a:lnTo>
                    <a:lnTo>
                      <a:pt x="856" y="699"/>
                    </a:lnTo>
                    <a:lnTo>
                      <a:pt x="844" y="718"/>
                    </a:lnTo>
                    <a:lnTo>
                      <a:pt x="831" y="736"/>
                    </a:lnTo>
                    <a:lnTo>
                      <a:pt x="817" y="753"/>
                    </a:lnTo>
                    <a:lnTo>
                      <a:pt x="803" y="770"/>
                    </a:lnTo>
                    <a:lnTo>
                      <a:pt x="787" y="786"/>
                    </a:lnTo>
                    <a:lnTo>
                      <a:pt x="772" y="801"/>
                    </a:lnTo>
                    <a:lnTo>
                      <a:pt x="755" y="816"/>
                    </a:lnTo>
                    <a:lnTo>
                      <a:pt x="737" y="829"/>
                    </a:lnTo>
                    <a:lnTo>
                      <a:pt x="719" y="842"/>
                    </a:lnTo>
                    <a:lnTo>
                      <a:pt x="701" y="854"/>
                    </a:lnTo>
                    <a:lnTo>
                      <a:pt x="681" y="865"/>
                    </a:lnTo>
                    <a:lnTo>
                      <a:pt x="661" y="875"/>
                    </a:lnTo>
                    <a:lnTo>
                      <a:pt x="641" y="884"/>
                    </a:lnTo>
                    <a:lnTo>
                      <a:pt x="620" y="893"/>
                    </a:lnTo>
                    <a:lnTo>
                      <a:pt x="599" y="900"/>
                    </a:lnTo>
                    <a:lnTo>
                      <a:pt x="577" y="906"/>
                    </a:lnTo>
                    <a:lnTo>
                      <a:pt x="554" y="911"/>
                    </a:lnTo>
                    <a:lnTo>
                      <a:pt x="532" y="915"/>
                    </a:lnTo>
                    <a:lnTo>
                      <a:pt x="509" y="918"/>
                    </a:lnTo>
                    <a:lnTo>
                      <a:pt x="485" y="920"/>
                    </a:lnTo>
                    <a:lnTo>
                      <a:pt x="461" y="921"/>
                    </a:lnTo>
                    <a:lnTo>
                      <a:pt x="438" y="920"/>
                    </a:lnTo>
                    <a:lnTo>
                      <a:pt x="414" y="918"/>
                    </a:lnTo>
                    <a:lnTo>
                      <a:pt x="391" y="915"/>
                    </a:lnTo>
                    <a:lnTo>
                      <a:pt x="369" y="911"/>
                    </a:lnTo>
                    <a:lnTo>
                      <a:pt x="346" y="906"/>
                    </a:lnTo>
                    <a:lnTo>
                      <a:pt x="324" y="900"/>
                    </a:lnTo>
                    <a:lnTo>
                      <a:pt x="303" y="893"/>
                    </a:lnTo>
                    <a:lnTo>
                      <a:pt x="282" y="885"/>
                    </a:lnTo>
                    <a:lnTo>
                      <a:pt x="262" y="875"/>
                    </a:lnTo>
                    <a:lnTo>
                      <a:pt x="242" y="865"/>
                    </a:lnTo>
                    <a:lnTo>
                      <a:pt x="222" y="854"/>
                    </a:lnTo>
                    <a:lnTo>
                      <a:pt x="204" y="842"/>
                    </a:lnTo>
                    <a:lnTo>
                      <a:pt x="186" y="829"/>
                    </a:lnTo>
                    <a:lnTo>
                      <a:pt x="168" y="816"/>
                    </a:lnTo>
                    <a:lnTo>
                      <a:pt x="151" y="801"/>
                    </a:lnTo>
                    <a:lnTo>
                      <a:pt x="135" y="786"/>
                    </a:lnTo>
                    <a:lnTo>
                      <a:pt x="120" y="770"/>
                    </a:lnTo>
                    <a:lnTo>
                      <a:pt x="106" y="753"/>
                    </a:lnTo>
                    <a:lnTo>
                      <a:pt x="92" y="736"/>
                    </a:lnTo>
                    <a:lnTo>
                      <a:pt x="79" y="718"/>
                    </a:lnTo>
                    <a:lnTo>
                      <a:pt x="67" y="699"/>
                    </a:lnTo>
                    <a:lnTo>
                      <a:pt x="56" y="680"/>
                    </a:lnTo>
                    <a:lnTo>
                      <a:pt x="46" y="660"/>
                    </a:lnTo>
                    <a:lnTo>
                      <a:pt x="37" y="640"/>
                    </a:lnTo>
                    <a:lnTo>
                      <a:pt x="28" y="619"/>
                    </a:lnTo>
                    <a:lnTo>
                      <a:pt x="21" y="597"/>
                    </a:lnTo>
                    <a:lnTo>
                      <a:pt x="15" y="576"/>
                    </a:lnTo>
                    <a:lnTo>
                      <a:pt x="10" y="553"/>
                    </a:lnTo>
                    <a:lnTo>
                      <a:pt x="5" y="531"/>
                    </a:lnTo>
                    <a:lnTo>
                      <a:pt x="3" y="508"/>
                    </a:lnTo>
                    <a:lnTo>
                      <a:pt x="1" y="484"/>
                    </a:lnTo>
                    <a:lnTo>
                      <a:pt x="0" y="461"/>
                    </a:lnTo>
                    <a:lnTo>
                      <a:pt x="1" y="437"/>
                    </a:lnTo>
                    <a:lnTo>
                      <a:pt x="3" y="414"/>
                    </a:lnTo>
                    <a:lnTo>
                      <a:pt x="5" y="390"/>
                    </a:lnTo>
                    <a:lnTo>
                      <a:pt x="10" y="368"/>
                    </a:lnTo>
                    <a:lnTo>
                      <a:pt x="15" y="345"/>
                    </a:lnTo>
                    <a:lnTo>
                      <a:pt x="21" y="324"/>
                    </a:lnTo>
                    <a:lnTo>
                      <a:pt x="28" y="302"/>
                    </a:lnTo>
                    <a:lnTo>
                      <a:pt x="37" y="281"/>
                    </a:lnTo>
                    <a:lnTo>
                      <a:pt x="46" y="261"/>
                    </a:lnTo>
                    <a:lnTo>
                      <a:pt x="56" y="241"/>
                    </a:lnTo>
                    <a:lnTo>
                      <a:pt x="67" y="222"/>
                    </a:lnTo>
                    <a:lnTo>
                      <a:pt x="79" y="203"/>
                    </a:lnTo>
                    <a:lnTo>
                      <a:pt x="92" y="185"/>
                    </a:lnTo>
                    <a:lnTo>
                      <a:pt x="106" y="168"/>
                    </a:lnTo>
                    <a:lnTo>
                      <a:pt x="120" y="151"/>
                    </a:lnTo>
                    <a:lnTo>
                      <a:pt x="135" y="135"/>
                    </a:lnTo>
                    <a:lnTo>
                      <a:pt x="151" y="120"/>
                    </a:lnTo>
                    <a:lnTo>
                      <a:pt x="168" y="105"/>
                    </a:lnTo>
                    <a:lnTo>
                      <a:pt x="185" y="92"/>
                    </a:lnTo>
                    <a:lnTo>
                      <a:pt x="204" y="79"/>
                    </a:lnTo>
                    <a:lnTo>
                      <a:pt x="222" y="67"/>
                    </a:lnTo>
                    <a:lnTo>
                      <a:pt x="242" y="56"/>
                    </a:lnTo>
                    <a:lnTo>
                      <a:pt x="261" y="46"/>
                    </a:lnTo>
                    <a:lnTo>
                      <a:pt x="282" y="36"/>
                    </a:lnTo>
                    <a:lnTo>
                      <a:pt x="303" y="28"/>
                    </a:lnTo>
                    <a:lnTo>
                      <a:pt x="324" y="21"/>
                    </a:lnTo>
                    <a:lnTo>
                      <a:pt x="346" y="15"/>
                    </a:lnTo>
                    <a:lnTo>
                      <a:pt x="368" y="9"/>
                    </a:lnTo>
                    <a:lnTo>
                      <a:pt x="391" y="5"/>
                    </a:lnTo>
                    <a:lnTo>
                      <a:pt x="414" y="3"/>
                    </a:lnTo>
                    <a:lnTo>
                      <a:pt x="437" y="1"/>
                    </a:lnTo>
                    <a:lnTo>
                      <a:pt x="461" y="0"/>
                    </a:lnTo>
                    <a:lnTo>
                      <a:pt x="485" y="1"/>
                    </a:lnTo>
                    <a:lnTo>
                      <a:pt x="508" y="3"/>
                    </a:lnTo>
                    <a:lnTo>
                      <a:pt x="532" y="5"/>
                    </a:lnTo>
                    <a:lnTo>
                      <a:pt x="554" y="9"/>
                    </a:lnTo>
                    <a:lnTo>
                      <a:pt x="577" y="15"/>
                    </a:lnTo>
                    <a:lnTo>
                      <a:pt x="598" y="21"/>
                    </a:lnTo>
                    <a:lnTo>
                      <a:pt x="620" y="28"/>
                    </a:lnTo>
                    <a:lnTo>
                      <a:pt x="641" y="36"/>
                    </a:lnTo>
                    <a:lnTo>
                      <a:pt x="661" y="45"/>
                    </a:lnTo>
                    <a:lnTo>
                      <a:pt x="681" y="56"/>
                    </a:lnTo>
                    <a:lnTo>
                      <a:pt x="700" y="67"/>
                    </a:lnTo>
                    <a:lnTo>
                      <a:pt x="719" y="79"/>
                    </a:lnTo>
                    <a:lnTo>
                      <a:pt x="737" y="92"/>
                    </a:lnTo>
                    <a:lnTo>
                      <a:pt x="755" y="105"/>
                    </a:lnTo>
                    <a:lnTo>
                      <a:pt x="771" y="120"/>
                    </a:lnTo>
                    <a:lnTo>
                      <a:pt x="787" y="135"/>
                    </a:lnTo>
                    <a:lnTo>
                      <a:pt x="803" y="151"/>
                    </a:lnTo>
                    <a:lnTo>
                      <a:pt x="817" y="168"/>
                    </a:lnTo>
                    <a:lnTo>
                      <a:pt x="831" y="185"/>
                    </a:lnTo>
                    <a:lnTo>
                      <a:pt x="844" y="203"/>
                    </a:lnTo>
                    <a:lnTo>
                      <a:pt x="856" y="222"/>
                    </a:lnTo>
                    <a:lnTo>
                      <a:pt x="867" y="241"/>
                    </a:lnTo>
                    <a:lnTo>
                      <a:pt x="877" y="261"/>
                    </a:lnTo>
                    <a:lnTo>
                      <a:pt x="886" y="281"/>
                    </a:lnTo>
                    <a:lnTo>
                      <a:pt x="894" y="302"/>
                    </a:lnTo>
                    <a:lnTo>
                      <a:pt x="902" y="323"/>
                    </a:lnTo>
                    <a:lnTo>
                      <a:pt x="908" y="345"/>
                    </a:lnTo>
                    <a:lnTo>
                      <a:pt x="913" y="368"/>
                    </a:lnTo>
                    <a:lnTo>
                      <a:pt x="917" y="390"/>
                    </a:lnTo>
                    <a:lnTo>
                      <a:pt x="920" y="413"/>
                    </a:lnTo>
                    <a:lnTo>
                      <a:pt x="922" y="437"/>
                    </a:lnTo>
                    <a:lnTo>
                      <a:pt x="922" y="460"/>
                    </a:lnTo>
                    <a:close/>
                    <a:moveTo>
                      <a:pt x="913" y="437"/>
                    </a:moveTo>
                    <a:lnTo>
                      <a:pt x="911" y="414"/>
                    </a:lnTo>
                    <a:lnTo>
                      <a:pt x="908" y="392"/>
                    </a:lnTo>
                    <a:lnTo>
                      <a:pt x="904" y="370"/>
                    </a:lnTo>
                    <a:lnTo>
                      <a:pt x="899" y="348"/>
                    </a:lnTo>
                    <a:lnTo>
                      <a:pt x="893" y="327"/>
                    </a:lnTo>
                    <a:lnTo>
                      <a:pt x="886" y="306"/>
                    </a:lnTo>
                    <a:lnTo>
                      <a:pt x="878" y="285"/>
                    </a:lnTo>
                    <a:lnTo>
                      <a:pt x="869" y="265"/>
                    </a:lnTo>
                    <a:lnTo>
                      <a:pt x="859" y="246"/>
                    </a:lnTo>
                    <a:lnTo>
                      <a:pt x="848" y="227"/>
                    </a:lnTo>
                    <a:lnTo>
                      <a:pt x="836" y="208"/>
                    </a:lnTo>
                    <a:lnTo>
                      <a:pt x="823" y="191"/>
                    </a:lnTo>
                    <a:lnTo>
                      <a:pt x="810" y="174"/>
                    </a:lnTo>
                    <a:lnTo>
                      <a:pt x="796" y="157"/>
                    </a:lnTo>
                    <a:lnTo>
                      <a:pt x="781" y="142"/>
                    </a:lnTo>
                    <a:lnTo>
                      <a:pt x="765" y="127"/>
                    </a:lnTo>
                    <a:lnTo>
                      <a:pt x="749" y="113"/>
                    </a:lnTo>
                    <a:lnTo>
                      <a:pt x="732" y="99"/>
                    </a:lnTo>
                    <a:lnTo>
                      <a:pt x="714" y="87"/>
                    </a:lnTo>
                    <a:lnTo>
                      <a:pt x="696" y="75"/>
                    </a:lnTo>
                    <a:lnTo>
                      <a:pt x="677" y="64"/>
                    </a:lnTo>
                    <a:lnTo>
                      <a:pt x="657" y="54"/>
                    </a:lnTo>
                    <a:lnTo>
                      <a:pt x="637" y="45"/>
                    </a:lnTo>
                    <a:lnTo>
                      <a:pt x="617" y="37"/>
                    </a:lnTo>
                    <a:lnTo>
                      <a:pt x="596" y="30"/>
                    </a:lnTo>
                    <a:lnTo>
                      <a:pt x="574" y="24"/>
                    </a:lnTo>
                    <a:lnTo>
                      <a:pt x="553" y="19"/>
                    </a:lnTo>
                    <a:lnTo>
                      <a:pt x="530" y="15"/>
                    </a:lnTo>
                    <a:lnTo>
                      <a:pt x="508" y="12"/>
                    </a:lnTo>
                    <a:lnTo>
                      <a:pt x="485" y="10"/>
                    </a:lnTo>
                    <a:lnTo>
                      <a:pt x="461" y="9"/>
                    </a:lnTo>
                    <a:lnTo>
                      <a:pt x="438" y="10"/>
                    </a:lnTo>
                    <a:lnTo>
                      <a:pt x="415" y="12"/>
                    </a:lnTo>
                    <a:lnTo>
                      <a:pt x="393" y="15"/>
                    </a:lnTo>
                    <a:lnTo>
                      <a:pt x="370" y="19"/>
                    </a:lnTo>
                    <a:lnTo>
                      <a:pt x="349" y="24"/>
                    </a:lnTo>
                    <a:lnTo>
                      <a:pt x="327" y="30"/>
                    </a:lnTo>
                    <a:lnTo>
                      <a:pt x="306" y="37"/>
                    </a:lnTo>
                    <a:lnTo>
                      <a:pt x="286" y="45"/>
                    </a:lnTo>
                    <a:lnTo>
                      <a:pt x="266" y="54"/>
                    </a:lnTo>
                    <a:lnTo>
                      <a:pt x="246" y="64"/>
                    </a:lnTo>
                    <a:lnTo>
                      <a:pt x="227" y="75"/>
                    </a:lnTo>
                    <a:lnTo>
                      <a:pt x="209" y="87"/>
                    </a:lnTo>
                    <a:lnTo>
                      <a:pt x="191" y="99"/>
                    </a:lnTo>
                    <a:lnTo>
                      <a:pt x="174" y="113"/>
                    </a:lnTo>
                    <a:lnTo>
                      <a:pt x="158" y="127"/>
                    </a:lnTo>
                    <a:lnTo>
                      <a:pt x="142" y="142"/>
                    </a:lnTo>
                    <a:lnTo>
                      <a:pt x="127" y="157"/>
                    </a:lnTo>
                    <a:lnTo>
                      <a:pt x="113" y="174"/>
                    </a:lnTo>
                    <a:lnTo>
                      <a:pt x="99" y="191"/>
                    </a:lnTo>
                    <a:lnTo>
                      <a:pt x="87" y="208"/>
                    </a:lnTo>
                    <a:lnTo>
                      <a:pt x="75" y="226"/>
                    </a:lnTo>
                    <a:lnTo>
                      <a:pt x="64" y="245"/>
                    </a:lnTo>
                    <a:lnTo>
                      <a:pt x="54" y="265"/>
                    </a:lnTo>
                    <a:lnTo>
                      <a:pt x="45" y="285"/>
                    </a:lnTo>
                    <a:lnTo>
                      <a:pt x="37" y="305"/>
                    </a:lnTo>
                    <a:lnTo>
                      <a:pt x="30" y="326"/>
                    </a:lnTo>
                    <a:lnTo>
                      <a:pt x="24" y="348"/>
                    </a:lnTo>
                    <a:lnTo>
                      <a:pt x="19" y="369"/>
                    </a:lnTo>
                    <a:lnTo>
                      <a:pt x="15" y="392"/>
                    </a:lnTo>
                    <a:lnTo>
                      <a:pt x="12" y="414"/>
                    </a:lnTo>
                    <a:lnTo>
                      <a:pt x="10" y="437"/>
                    </a:lnTo>
                    <a:lnTo>
                      <a:pt x="10" y="460"/>
                    </a:lnTo>
                    <a:lnTo>
                      <a:pt x="10" y="484"/>
                    </a:lnTo>
                    <a:lnTo>
                      <a:pt x="12" y="506"/>
                    </a:lnTo>
                    <a:lnTo>
                      <a:pt x="15" y="529"/>
                    </a:lnTo>
                    <a:lnTo>
                      <a:pt x="19" y="551"/>
                    </a:lnTo>
                    <a:lnTo>
                      <a:pt x="24" y="573"/>
                    </a:lnTo>
                    <a:lnTo>
                      <a:pt x="30" y="594"/>
                    </a:lnTo>
                    <a:lnTo>
                      <a:pt x="37" y="615"/>
                    </a:lnTo>
                    <a:lnTo>
                      <a:pt x="45" y="636"/>
                    </a:lnTo>
                    <a:lnTo>
                      <a:pt x="54" y="656"/>
                    </a:lnTo>
                    <a:lnTo>
                      <a:pt x="64" y="675"/>
                    </a:lnTo>
                    <a:lnTo>
                      <a:pt x="75" y="694"/>
                    </a:lnTo>
                    <a:lnTo>
                      <a:pt x="87" y="712"/>
                    </a:lnTo>
                    <a:lnTo>
                      <a:pt x="99" y="730"/>
                    </a:lnTo>
                    <a:lnTo>
                      <a:pt x="113" y="747"/>
                    </a:lnTo>
                    <a:lnTo>
                      <a:pt x="127" y="763"/>
                    </a:lnTo>
                    <a:lnTo>
                      <a:pt x="142" y="779"/>
                    </a:lnTo>
                    <a:lnTo>
                      <a:pt x="158" y="794"/>
                    </a:lnTo>
                    <a:lnTo>
                      <a:pt x="174" y="808"/>
                    </a:lnTo>
                    <a:lnTo>
                      <a:pt x="191" y="822"/>
                    </a:lnTo>
                    <a:lnTo>
                      <a:pt x="209" y="834"/>
                    </a:lnTo>
                    <a:lnTo>
                      <a:pt x="227" y="846"/>
                    </a:lnTo>
                    <a:lnTo>
                      <a:pt x="246" y="857"/>
                    </a:lnTo>
                    <a:lnTo>
                      <a:pt x="266" y="867"/>
                    </a:lnTo>
                    <a:lnTo>
                      <a:pt x="285" y="876"/>
                    </a:lnTo>
                    <a:lnTo>
                      <a:pt x="306" y="884"/>
                    </a:lnTo>
                    <a:lnTo>
                      <a:pt x="327" y="891"/>
                    </a:lnTo>
                    <a:lnTo>
                      <a:pt x="348" y="897"/>
                    </a:lnTo>
                    <a:lnTo>
                      <a:pt x="370" y="902"/>
                    </a:lnTo>
                    <a:lnTo>
                      <a:pt x="392" y="906"/>
                    </a:lnTo>
                    <a:lnTo>
                      <a:pt x="415" y="909"/>
                    </a:lnTo>
                    <a:lnTo>
                      <a:pt x="438" y="911"/>
                    </a:lnTo>
                    <a:lnTo>
                      <a:pt x="461" y="911"/>
                    </a:lnTo>
                    <a:lnTo>
                      <a:pt x="484" y="911"/>
                    </a:lnTo>
                    <a:lnTo>
                      <a:pt x="507" y="909"/>
                    </a:lnTo>
                    <a:lnTo>
                      <a:pt x="530" y="906"/>
                    </a:lnTo>
                    <a:lnTo>
                      <a:pt x="552" y="902"/>
                    </a:lnTo>
                    <a:lnTo>
                      <a:pt x="574" y="897"/>
                    </a:lnTo>
                    <a:lnTo>
                      <a:pt x="596" y="891"/>
                    </a:lnTo>
                    <a:lnTo>
                      <a:pt x="617" y="884"/>
                    </a:lnTo>
                    <a:lnTo>
                      <a:pt x="637" y="876"/>
                    </a:lnTo>
                    <a:lnTo>
                      <a:pt x="657" y="867"/>
                    </a:lnTo>
                    <a:lnTo>
                      <a:pt x="677" y="857"/>
                    </a:lnTo>
                    <a:lnTo>
                      <a:pt x="696" y="846"/>
                    </a:lnTo>
                    <a:lnTo>
                      <a:pt x="714" y="834"/>
                    </a:lnTo>
                    <a:lnTo>
                      <a:pt x="732" y="822"/>
                    </a:lnTo>
                    <a:lnTo>
                      <a:pt x="749" y="808"/>
                    </a:lnTo>
                    <a:lnTo>
                      <a:pt x="765" y="794"/>
                    </a:lnTo>
                    <a:lnTo>
                      <a:pt x="781" y="779"/>
                    </a:lnTo>
                    <a:lnTo>
                      <a:pt x="796" y="764"/>
                    </a:lnTo>
                    <a:lnTo>
                      <a:pt x="810" y="747"/>
                    </a:lnTo>
                    <a:lnTo>
                      <a:pt x="823" y="730"/>
                    </a:lnTo>
                    <a:lnTo>
                      <a:pt x="836" y="713"/>
                    </a:lnTo>
                    <a:lnTo>
                      <a:pt x="848" y="694"/>
                    </a:lnTo>
                    <a:lnTo>
                      <a:pt x="858" y="675"/>
                    </a:lnTo>
                    <a:lnTo>
                      <a:pt x="869" y="656"/>
                    </a:lnTo>
                    <a:lnTo>
                      <a:pt x="878" y="636"/>
                    </a:lnTo>
                    <a:lnTo>
                      <a:pt x="886" y="616"/>
                    </a:lnTo>
                    <a:lnTo>
                      <a:pt x="893" y="595"/>
                    </a:lnTo>
                    <a:lnTo>
                      <a:pt x="899" y="573"/>
                    </a:lnTo>
                    <a:lnTo>
                      <a:pt x="904" y="551"/>
                    </a:lnTo>
                    <a:lnTo>
                      <a:pt x="908" y="529"/>
                    </a:lnTo>
                    <a:lnTo>
                      <a:pt x="911" y="507"/>
                    </a:lnTo>
                    <a:lnTo>
                      <a:pt x="912" y="484"/>
                    </a:lnTo>
                    <a:lnTo>
                      <a:pt x="913" y="461"/>
                    </a:lnTo>
                    <a:lnTo>
                      <a:pt x="913" y="437"/>
                    </a:lnTo>
                    <a:close/>
                  </a:path>
                </a:pathLst>
              </a:custGeom>
              <a:solidFill>
                <a:srgbClr val="E83C98"/>
              </a:solidFill>
              <a:ln w="2" cap="flat">
                <a:solidFill>
                  <a:srgbClr val="E83C98"/>
                </a:solidFill>
                <a:prstDash val="solid"/>
                <a:bevel/>
                <a:headEnd/>
                <a:tailEnd/>
              </a:ln>
            </p:spPr>
            <p:txBody>
              <a:bodyPr vert="horz" wrap="square" lIns="91440" tIns="45720" rIns="91440" bIns="45720" numCol="1" anchor="t" anchorCtr="0" compatLnSpc="1">
                <a:prstTxWarp prst="textNoShape">
                  <a:avLst/>
                </a:prstTxWarp>
              </a:bodyPr>
              <a:lstStyle/>
              <a:p>
                <a:pPr algn="ctr"/>
                <a:endParaRPr lang="fi-FI" sz="2800">
                  <a:solidFill>
                    <a:prstClr val="black"/>
                  </a:solidFill>
                </a:endParaRPr>
              </a:p>
            </p:txBody>
          </p:sp>
          <p:sp>
            <p:nvSpPr>
              <p:cNvPr id="26" name="Rectangle 21"/>
              <p:cNvSpPr>
                <a:spLocks noChangeArrowheads="1"/>
              </p:cNvSpPr>
              <p:nvPr/>
            </p:nvSpPr>
            <p:spPr bwMode="auto">
              <a:xfrm>
                <a:off x="3925926" y="3792202"/>
                <a:ext cx="812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fi-FI" sz="2800" smtClean="0">
                    <a:solidFill>
                      <a:srgbClr val="FFFFFF"/>
                    </a:solidFill>
                    <a:cs typeface="Arial" pitchFamily="34" charset="0"/>
                  </a:rPr>
                  <a:t>2 720</a:t>
                </a:r>
                <a:endParaRPr lang="fi-FI" sz="2800" smtClean="0">
                  <a:solidFill>
                    <a:prstClr val="black"/>
                  </a:solidFill>
                  <a:cs typeface="Arial" pitchFamily="34" charset="0"/>
                </a:endParaRPr>
              </a:p>
            </p:txBody>
          </p:sp>
        </p:grpSp>
      </p:grpSp>
      <p:sp>
        <p:nvSpPr>
          <p:cNvPr id="27" name="Rectangle 22"/>
          <p:cNvSpPr>
            <a:spLocks noChangeArrowheads="1"/>
          </p:cNvSpPr>
          <p:nvPr/>
        </p:nvSpPr>
        <p:spPr bwMode="auto">
          <a:xfrm>
            <a:off x="318997" y="324288"/>
            <a:ext cx="382668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fi-FI" sz="4000" dirty="0" smtClean="0">
                <a:solidFill>
                  <a:schemeClr val="bg1"/>
                </a:solidFill>
                <a:cs typeface="Arial" pitchFamily="34" charset="0"/>
              </a:rPr>
              <a:t>Digitaalisen datan </a:t>
            </a:r>
          </a:p>
          <a:p>
            <a:pPr fontAlgn="base">
              <a:spcBef>
                <a:spcPct val="0"/>
              </a:spcBef>
              <a:spcAft>
                <a:spcPct val="0"/>
              </a:spcAft>
            </a:pPr>
            <a:r>
              <a:rPr lang="fi-FI" sz="4000" dirty="0" smtClean="0">
                <a:solidFill>
                  <a:schemeClr val="bg1"/>
                </a:solidFill>
                <a:cs typeface="Arial" pitchFamily="34" charset="0"/>
              </a:rPr>
              <a:t>määrä globaalisti</a:t>
            </a:r>
            <a:r>
              <a:rPr lang="fi-FI" sz="3000" dirty="0" smtClean="0">
                <a:solidFill>
                  <a:schemeClr val="bg1">
                    <a:lumMod val="85000"/>
                  </a:schemeClr>
                </a:solidFill>
                <a:cs typeface="Arial" pitchFamily="34" charset="0"/>
              </a:rPr>
              <a:t>, </a:t>
            </a:r>
          </a:p>
          <a:p>
            <a:pPr fontAlgn="base">
              <a:spcBef>
                <a:spcPct val="0"/>
              </a:spcBef>
              <a:spcAft>
                <a:spcPct val="0"/>
              </a:spcAft>
            </a:pPr>
            <a:r>
              <a:rPr lang="fi-FI" sz="3000" dirty="0" err="1" smtClean="0">
                <a:solidFill>
                  <a:schemeClr val="bg1">
                    <a:lumMod val="85000"/>
                  </a:schemeClr>
                </a:solidFill>
                <a:cs typeface="Arial" pitchFamily="34" charset="0"/>
              </a:rPr>
              <a:t>exatavua</a:t>
            </a:r>
            <a:endParaRPr lang="fi-FI" sz="3000" dirty="0">
              <a:solidFill>
                <a:schemeClr val="bg1">
                  <a:lumMod val="85000"/>
                </a:schemeClr>
              </a:solidFill>
              <a:cs typeface="Arial" pitchFamily="34" charset="0"/>
            </a:endParaRPr>
          </a:p>
        </p:txBody>
      </p:sp>
      <p:sp>
        <p:nvSpPr>
          <p:cNvPr id="39" name="Rectangle 22"/>
          <p:cNvSpPr>
            <a:spLocks noChangeArrowheads="1"/>
          </p:cNvSpPr>
          <p:nvPr/>
        </p:nvSpPr>
        <p:spPr bwMode="auto">
          <a:xfrm>
            <a:off x="1387063" y="3805392"/>
            <a:ext cx="32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fi-FI" sz="2400" dirty="0" smtClean="0">
                <a:solidFill>
                  <a:schemeClr val="bg1"/>
                </a:solidFill>
                <a:cs typeface="Arial" pitchFamily="34" charset="0"/>
              </a:rPr>
              <a:t>9</a:t>
            </a:r>
            <a:r>
              <a:rPr lang="fi-FI" sz="900" dirty="0" smtClean="0">
                <a:solidFill>
                  <a:schemeClr val="bg1"/>
                </a:solidFill>
                <a:cs typeface="Arial" pitchFamily="34" charset="0"/>
              </a:rPr>
              <a:t> </a:t>
            </a:r>
            <a:r>
              <a:rPr lang="fi-FI" sz="2400" dirty="0" smtClean="0">
                <a:solidFill>
                  <a:schemeClr val="bg1"/>
                </a:solidFill>
                <a:cs typeface="Arial" pitchFamily="34" charset="0"/>
              </a:rPr>
              <a:t>x</a:t>
            </a:r>
            <a:endParaRPr lang="fi-FI" sz="2400" dirty="0">
              <a:solidFill>
                <a:schemeClr val="bg1">
                  <a:lumMod val="85000"/>
                </a:schemeClr>
              </a:solidFill>
              <a:cs typeface="Arial" pitchFamily="34" charset="0"/>
            </a:endParaRPr>
          </a:p>
        </p:txBody>
      </p:sp>
      <p:sp>
        <p:nvSpPr>
          <p:cNvPr id="40" name="Rectangle 22"/>
          <p:cNvSpPr>
            <a:spLocks noChangeArrowheads="1"/>
          </p:cNvSpPr>
          <p:nvPr/>
        </p:nvSpPr>
        <p:spPr bwMode="auto">
          <a:xfrm>
            <a:off x="3368263" y="3554031"/>
            <a:ext cx="32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fi-FI" sz="2400" dirty="0" smtClean="0">
                <a:solidFill>
                  <a:schemeClr val="bg1"/>
                </a:solidFill>
                <a:cs typeface="Arial" pitchFamily="34" charset="0"/>
              </a:rPr>
              <a:t>2</a:t>
            </a:r>
            <a:r>
              <a:rPr lang="fi-FI" sz="900" dirty="0" smtClean="0">
                <a:solidFill>
                  <a:schemeClr val="bg1"/>
                </a:solidFill>
                <a:cs typeface="Arial" pitchFamily="34" charset="0"/>
              </a:rPr>
              <a:t> </a:t>
            </a:r>
            <a:r>
              <a:rPr lang="fi-FI" sz="2400" dirty="0" smtClean="0">
                <a:solidFill>
                  <a:schemeClr val="bg1"/>
                </a:solidFill>
                <a:cs typeface="Arial" pitchFamily="34" charset="0"/>
              </a:rPr>
              <a:t>x</a:t>
            </a:r>
            <a:endParaRPr lang="fi-FI" sz="2400" dirty="0">
              <a:solidFill>
                <a:schemeClr val="bg1">
                  <a:lumMod val="85000"/>
                </a:schemeClr>
              </a:solidFill>
              <a:cs typeface="Arial" pitchFamily="34" charset="0"/>
            </a:endParaRPr>
          </a:p>
        </p:txBody>
      </p:sp>
      <p:sp>
        <p:nvSpPr>
          <p:cNvPr id="41" name="Rectangle 22"/>
          <p:cNvSpPr>
            <a:spLocks noChangeArrowheads="1"/>
          </p:cNvSpPr>
          <p:nvPr/>
        </p:nvSpPr>
        <p:spPr bwMode="auto">
          <a:xfrm>
            <a:off x="5755204" y="3174021"/>
            <a:ext cx="323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fi-FI" sz="2400" dirty="0" smtClean="0">
                <a:solidFill>
                  <a:schemeClr val="bg1"/>
                </a:solidFill>
                <a:cs typeface="Arial" pitchFamily="34" charset="0"/>
              </a:rPr>
              <a:t>3</a:t>
            </a:r>
            <a:r>
              <a:rPr lang="fi-FI" sz="900" dirty="0" smtClean="0">
                <a:solidFill>
                  <a:schemeClr val="bg1"/>
                </a:solidFill>
                <a:cs typeface="Arial" pitchFamily="34" charset="0"/>
              </a:rPr>
              <a:t> </a:t>
            </a:r>
            <a:r>
              <a:rPr lang="fi-FI" sz="2400" dirty="0" smtClean="0">
                <a:solidFill>
                  <a:schemeClr val="bg1"/>
                </a:solidFill>
                <a:cs typeface="Arial" pitchFamily="34" charset="0"/>
              </a:rPr>
              <a:t>x</a:t>
            </a:r>
            <a:endParaRPr lang="fi-FI" sz="2400" dirty="0">
              <a:solidFill>
                <a:schemeClr val="bg1">
                  <a:lumMod val="85000"/>
                </a:schemeClr>
              </a:solidFill>
              <a:cs typeface="Arial" pitchFamily="34" charset="0"/>
            </a:endParaRPr>
          </a:p>
        </p:txBody>
      </p:sp>
      <p:sp>
        <p:nvSpPr>
          <p:cNvPr id="37" name="Rectangle 22"/>
          <p:cNvSpPr>
            <a:spLocks noChangeArrowheads="1"/>
          </p:cNvSpPr>
          <p:nvPr/>
        </p:nvSpPr>
        <p:spPr bwMode="auto">
          <a:xfrm>
            <a:off x="6255271" y="5750004"/>
            <a:ext cx="27863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r" fontAlgn="base">
              <a:spcBef>
                <a:spcPct val="0"/>
              </a:spcBef>
              <a:spcAft>
                <a:spcPct val="0"/>
              </a:spcAft>
            </a:pPr>
            <a:r>
              <a:rPr lang="fi-FI" sz="2400" i="1" dirty="0" smtClean="0">
                <a:solidFill>
                  <a:schemeClr val="bg1">
                    <a:lumMod val="85000"/>
                  </a:schemeClr>
                </a:solidFill>
                <a:cs typeface="Arial" pitchFamily="34" charset="0"/>
              </a:rPr>
              <a:t>Big data </a:t>
            </a:r>
            <a:r>
              <a:rPr lang="fi-FI" sz="2400" dirty="0" smtClean="0">
                <a:solidFill>
                  <a:schemeClr val="bg1">
                    <a:lumMod val="85000"/>
                  </a:schemeClr>
                </a:solidFill>
                <a:cs typeface="Arial" pitchFamily="34" charset="0"/>
              </a:rPr>
              <a:t>on erityisesti</a:t>
            </a:r>
          </a:p>
          <a:p>
            <a:pPr algn="r" fontAlgn="base">
              <a:spcBef>
                <a:spcPct val="0"/>
              </a:spcBef>
              <a:spcAft>
                <a:spcPct val="0"/>
              </a:spcAft>
            </a:pPr>
            <a:r>
              <a:rPr lang="fi-FI" sz="2400" dirty="0" smtClean="0">
                <a:solidFill>
                  <a:schemeClr val="bg1">
                    <a:lumMod val="85000"/>
                  </a:schemeClr>
                </a:solidFill>
                <a:cs typeface="Arial" pitchFamily="34" charset="0"/>
              </a:rPr>
              <a:t>strukturoimattomaan</a:t>
            </a:r>
            <a:br>
              <a:rPr lang="fi-FI" sz="2400" dirty="0" smtClean="0">
                <a:solidFill>
                  <a:schemeClr val="bg1">
                    <a:lumMod val="85000"/>
                  </a:schemeClr>
                </a:solidFill>
                <a:cs typeface="Arial" pitchFamily="34" charset="0"/>
              </a:rPr>
            </a:br>
            <a:r>
              <a:rPr lang="fi-FI" sz="2400" dirty="0" smtClean="0">
                <a:solidFill>
                  <a:schemeClr val="bg1">
                    <a:lumMod val="85000"/>
                  </a:schemeClr>
                </a:solidFill>
                <a:cs typeface="Arial" pitchFamily="34" charset="0"/>
              </a:rPr>
              <a:t>dataan </a:t>
            </a:r>
            <a:r>
              <a:rPr lang="fi-FI" sz="2400" u="sng" dirty="0" smtClean="0">
                <a:solidFill>
                  <a:schemeClr val="bg1">
                    <a:lumMod val="85000"/>
                  </a:schemeClr>
                </a:solidFill>
                <a:cs typeface="Arial" pitchFamily="34" charset="0"/>
              </a:rPr>
              <a:t>analytiikkaa</a:t>
            </a:r>
            <a:endParaRPr lang="fi-FI" sz="2400" dirty="0" smtClean="0">
              <a:solidFill>
                <a:schemeClr val="bg1">
                  <a:lumMod val="85000"/>
                </a:schemeClr>
              </a:solidFill>
              <a:cs typeface="Arial" pitchFamily="34" charset="0"/>
            </a:endParaRPr>
          </a:p>
        </p:txBody>
      </p:sp>
    </p:spTree>
    <p:extLst>
      <p:ext uri="{BB962C8B-B14F-4D97-AF65-F5344CB8AC3E}">
        <p14:creationId xmlns:p14="http://schemas.microsoft.com/office/powerpoint/2010/main" val="14510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073694" y="1686433"/>
            <a:ext cx="7677871" cy="4939814"/>
          </a:xfrm>
          <a:prstGeom prst="rect">
            <a:avLst/>
          </a:prstGeom>
          <a:noFill/>
        </p:spPr>
        <p:txBody>
          <a:bodyPr wrap="none" rtlCol="0">
            <a:spAutoFit/>
          </a:bodyPr>
          <a:lstStyle/>
          <a:p>
            <a:pPr>
              <a:spcAft>
                <a:spcPts val="1800"/>
              </a:spcAft>
            </a:pPr>
            <a:r>
              <a:rPr lang="fi-FI" sz="3200" dirty="0" smtClean="0">
                <a:solidFill>
                  <a:prstClr val="white">
                    <a:lumMod val="95000"/>
                  </a:prstClr>
                </a:solidFill>
              </a:rPr>
              <a:t>Sarja alkuräjähdyksiä</a:t>
            </a:r>
            <a:r>
              <a:rPr lang="fi-FI" sz="3200" dirty="0" smtClean="0">
                <a:solidFill>
                  <a:schemeClr val="bg1">
                    <a:lumMod val="75000"/>
                  </a:schemeClr>
                </a:solidFill>
              </a:rPr>
              <a:t/>
            </a:r>
            <a:br>
              <a:rPr lang="fi-FI" sz="3200" dirty="0" smtClean="0">
                <a:solidFill>
                  <a:schemeClr val="bg1">
                    <a:lumMod val="75000"/>
                  </a:schemeClr>
                </a:solidFill>
              </a:rPr>
            </a:br>
            <a:r>
              <a:rPr lang="fi-FI" sz="1900" dirty="0" err="1" smtClean="0">
                <a:solidFill>
                  <a:schemeClr val="bg1">
                    <a:lumMod val="75000"/>
                  </a:schemeClr>
                </a:solidFill>
              </a:rPr>
              <a:t>SoMe</a:t>
            </a:r>
            <a:r>
              <a:rPr lang="fi-FI" sz="1900" dirty="0">
                <a:solidFill>
                  <a:schemeClr val="bg1">
                    <a:lumMod val="75000"/>
                  </a:schemeClr>
                </a:solidFill>
              </a:rPr>
              <a:t>, </a:t>
            </a:r>
            <a:r>
              <a:rPr lang="fi-FI" sz="1900" dirty="0" err="1">
                <a:solidFill>
                  <a:schemeClr val="bg1">
                    <a:lumMod val="75000"/>
                  </a:schemeClr>
                </a:solidFill>
              </a:rPr>
              <a:t>Mobiili</a:t>
            </a:r>
            <a:r>
              <a:rPr lang="fi-FI" sz="1900" dirty="0">
                <a:solidFill>
                  <a:schemeClr val="bg1">
                    <a:lumMod val="75000"/>
                  </a:schemeClr>
                </a:solidFill>
              </a:rPr>
              <a:t>, </a:t>
            </a:r>
            <a:r>
              <a:rPr lang="fi-FI" sz="1900" dirty="0" err="1">
                <a:solidFill>
                  <a:schemeClr val="bg1">
                    <a:lumMod val="75000"/>
                  </a:schemeClr>
                </a:solidFill>
              </a:rPr>
              <a:t>Cloud</a:t>
            </a:r>
            <a:r>
              <a:rPr lang="fi-FI" sz="1900" dirty="0">
                <a:solidFill>
                  <a:schemeClr val="bg1">
                    <a:lumMod val="75000"/>
                  </a:schemeClr>
                </a:solidFill>
              </a:rPr>
              <a:t>, anturit/sensorit, </a:t>
            </a:r>
            <a:r>
              <a:rPr lang="fi-FI" sz="1900" dirty="0" smtClean="0">
                <a:solidFill>
                  <a:schemeClr val="bg1">
                    <a:lumMod val="75000"/>
                  </a:schemeClr>
                </a:solidFill>
              </a:rPr>
              <a:t>robotiikka</a:t>
            </a:r>
            <a:endParaRPr lang="fi-FI" sz="1900" dirty="0">
              <a:solidFill>
                <a:schemeClr val="bg1">
                  <a:lumMod val="75000"/>
                </a:schemeClr>
              </a:solidFill>
            </a:endParaRPr>
          </a:p>
          <a:p>
            <a:pPr>
              <a:spcAft>
                <a:spcPts val="1800"/>
              </a:spcAft>
            </a:pPr>
            <a:r>
              <a:rPr lang="fi-FI" sz="3200" dirty="0" smtClean="0">
                <a:solidFill>
                  <a:prstClr val="white">
                    <a:lumMod val="95000"/>
                  </a:prstClr>
                </a:solidFill>
              </a:rPr>
              <a:t>Helpommin mukaan kovempaan kilpailuun</a:t>
            </a:r>
            <a:r>
              <a:rPr lang="fi-FI" sz="3200" dirty="0" smtClean="0">
                <a:solidFill>
                  <a:schemeClr val="bg1">
                    <a:lumMod val="75000"/>
                  </a:schemeClr>
                </a:solidFill>
              </a:rPr>
              <a:t/>
            </a:r>
            <a:br>
              <a:rPr lang="fi-FI" sz="3200" dirty="0" smtClean="0">
                <a:solidFill>
                  <a:schemeClr val="bg1">
                    <a:lumMod val="75000"/>
                  </a:schemeClr>
                </a:solidFill>
              </a:rPr>
            </a:br>
            <a:r>
              <a:rPr lang="fi-FI" sz="1900" dirty="0">
                <a:solidFill>
                  <a:schemeClr val="bg1">
                    <a:lumMod val="75000"/>
                  </a:schemeClr>
                </a:solidFill>
              </a:rPr>
              <a:t>P</a:t>
            </a:r>
            <a:r>
              <a:rPr lang="fi-FI" sz="1900" dirty="0" smtClean="0">
                <a:solidFill>
                  <a:schemeClr val="bg1">
                    <a:lumMod val="75000"/>
                  </a:schemeClr>
                </a:solidFill>
              </a:rPr>
              <a:t>ilvi</a:t>
            </a:r>
            <a:r>
              <a:rPr lang="fi-FI" sz="1900" dirty="0">
                <a:solidFill>
                  <a:schemeClr val="bg1">
                    <a:lumMod val="75000"/>
                  </a:schemeClr>
                </a:solidFill>
              </a:rPr>
              <a:t>, saavutettavuus, ulkoistus, </a:t>
            </a:r>
            <a:r>
              <a:rPr lang="fi-FI" sz="1900" dirty="0" smtClean="0">
                <a:solidFill>
                  <a:schemeClr val="bg1">
                    <a:lumMod val="75000"/>
                  </a:schemeClr>
                </a:solidFill>
              </a:rPr>
              <a:t>alustat; voittajien </a:t>
            </a:r>
            <a:r>
              <a:rPr lang="fi-FI" sz="1900" i="1" dirty="0" err="1" smtClean="0">
                <a:solidFill>
                  <a:schemeClr val="bg1">
                    <a:lumMod val="75000"/>
                  </a:schemeClr>
                </a:solidFill>
              </a:rPr>
              <a:t>bang-bang</a:t>
            </a:r>
            <a:r>
              <a:rPr lang="fi-FI" sz="1900" dirty="0" smtClean="0">
                <a:solidFill>
                  <a:schemeClr val="bg1">
                    <a:lumMod val="75000"/>
                  </a:schemeClr>
                </a:solidFill>
              </a:rPr>
              <a:t> markkinat</a:t>
            </a:r>
            <a:endParaRPr lang="fi-FI" sz="1900" dirty="0">
              <a:solidFill>
                <a:schemeClr val="bg1">
                  <a:lumMod val="75000"/>
                </a:schemeClr>
              </a:solidFill>
            </a:endParaRPr>
          </a:p>
          <a:p>
            <a:pPr>
              <a:spcAft>
                <a:spcPts val="1800"/>
              </a:spcAft>
            </a:pPr>
            <a:r>
              <a:rPr lang="fi-FI" sz="3200" dirty="0">
                <a:solidFill>
                  <a:prstClr val="white">
                    <a:lumMod val="95000"/>
                  </a:prstClr>
                </a:solidFill>
              </a:rPr>
              <a:t>Palvelutalouden </a:t>
            </a:r>
            <a:r>
              <a:rPr lang="fi-FI" sz="3200" dirty="0" smtClean="0">
                <a:solidFill>
                  <a:prstClr val="white">
                    <a:lumMod val="95000"/>
                  </a:prstClr>
                </a:solidFill>
              </a:rPr>
              <a:t>paradoksi </a:t>
            </a:r>
            <a:r>
              <a:rPr lang="fi-FI" sz="3200" dirty="0" smtClean="0">
                <a:solidFill>
                  <a:schemeClr val="bg1">
                    <a:lumMod val="75000"/>
                  </a:schemeClr>
                </a:solidFill>
              </a:rPr>
              <a:t/>
            </a:r>
            <a:br>
              <a:rPr lang="fi-FI" sz="3200" dirty="0" smtClean="0">
                <a:solidFill>
                  <a:schemeClr val="bg1">
                    <a:lumMod val="75000"/>
                  </a:schemeClr>
                </a:solidFill>
              </a:rPr>
            </a:br>
            <a:r>
              <a:rPr lang="fi-FI" sz="1900" dirty="0" smtClean="0">
                <a:solidFill>
                  <a:schemeClr val="bg1">
                    <a:lumMod val="75000"/>
                  </a:schemeClr>
                </a:solidFill>
              </a:rPr>
              <a:t>Puhdas </a:t>
            </a:r>
            <a:r>
              <a:rPr lang="fi-FI" sz="1900" dirty="0">
                <a:solidFill>
                  <a:schemeClr val="bg1">
                    <a:lumMod val="75000"/>
                  </a:schemeClr>
                </a:solidFill>
              </a:rPr>
              <a:t>ICT </a:t>
            </a:r>
            <a:r>
              <a:rPr lang="fi-FI" sz="1900" dirty="0" smtClean="0">
                <a:solidFill>
                  <a:schemeClr val="bg1">
                    <a:lumMod val="75000"/>
                  </a:schemeClr>
                </a:solidFill>
              </a:rPr>
              <a:t>vaikeaa; </a:t>
            </a:r>
            <a:r>
              <a:rPr lang="fi-FI" sz="1900" dirty="0" err="1" smtClean="0">
                <a:solidFill>
                  <a:schemeClr val="bg1">
                    <a:lumMod val="75000"/>
                  </a:schemeClr>
                </a:solidFill>
              </a:rPr>
              <a:t>ei-ICT</a:t>
            </a:r>
            <a:r>
              <a:rPr lang="fi-FI" sz="1900" dirty="0" smtClean="0">
                <a:solidFill>
                  <a:schemeClr val="bg1">
                    <a:lumMod val="75000"/>
                  </a:schemeClr>
                </a:solidFill>
              </a:rPr>
              <a:t> </a:t>
            </a:r>
            <a:r>
              <a:rPr lang="fi-FI" sz="1900" dirty="0" err="1">
                <a:solidFill>
                  <a:schemeClr val="bg1">
                    <a:lumMod val="75000"/>
                  </a:schemeClr>
                </a:solidFill>
              </a:rPr>
              <a:t>Baumolin</a:t>
            </a:r>
            <a:r>
              <a:rPr lang="fi-FI" sz="1900" dirty="0">
                <a:solidFill>
                  <a:schemeClr val="bg1">
                    <a:lumMod val="75000"/>
                  </a:schemeClr>
                </a:solidFill>
              </a:rPr>
              <a:t> </a:t>
            </a:r>
            <a:r>
              <a:rPr lang="fi-FI" sz="1900" dirty="0" smtClean="0">
                <a:solidFill>
                  <a:schemeClr val="bg1">
                    <a:lumMod val="75000"/>
                  </a:schemeClr>
                </a:solidFill>
              </a:rPr>
              <a:t>taudissa – hybridit?</a:t>
            </a:r>
            <a:endParaRPr lang="fi-FI" sz="1900" dirty="0">
              <a:solidFill>
                <a:schemeClr val="bg1">
                  <a:lumMod val="75000"/>
                </a:schemeClr>
              </a:solidFill>
            </a:endParaRPr>
          </a:p>
          <a:p>
            <a:pPr>
              <a:spcAft>
                <a:spcPts val="1800"/>
              </a:spcAft>
            </a:pPr>
            <a:r>
              <a:rPr lang="fi-FI" sz="3200" dirty="0" smtClean="0">
                <a:solidFill>
                  <a:prstClr val="white">
                    <a:lumMod val="95000"/>
                  </a:prstClr>
                </a:solidFill>
              </a:rPr>
              <a:t>Tuottavuuserot repeää</a:t>
            </a:r>
            <a:r>
              <a:rPr lang="fi-FI" sz="3200" dirty="0" smtClean="0">
                <a:solidFill>
                  <a:schemeClr val="bg1">
                    <a:lumMod val="75000"/>
                  </a:schemeClr>
                </a:solidFill>
              </a:rPr>
              <a:t/>
            </a:r>
            <a:br>
              <a:rPr lang="fi-FI" sz="3200" dirty="0" smtClean="0">
                <a:solidFill>
                  <a:schemeClr val="bg1">
                    <a:lumMod val="75000"/>
                  </a:schemeClr>
                </a:solidFill>
              </a:rPr>
            </a:br>
            <a:r>
              <a:rPr lang="fi-FI" sz="1900" dirty="0" smtClean="0">
                <a:solidFill>
                  <a:schemeClr val="bg1">
                    <a:lumMod val="75000"/>
                  </a:schemeClr>
                </a:solidFill>
              </a:rPr>
              <a:t>Analoginen/digitaalinen, </a:t>
            </a:r>
            <a:r>
              <a:rPr lang="fi-FI" sz="1900" dirty="0" err="1" smtClean="0">
                <a:solidFill>
                  <a:schemeClr val="bg1">
                    <a:lumMod val="75000"/>
                  </a:schemeClr>
                </a:solidFill>
              </a:rPr>
              <a:t>ojankaivuu/ohjelmointi</a:t>
            </a:r>
            <a:endParaRPr lang="fi-FI" sz="1900" dirty="0">
              <a:solidFill>
                <a:schemeClr val="bg1">
                  <a:lumMod val="75000"/>
                </a:schemeClr>
              </a:solidFill>
            </a:endParaRPr>
          </a:p>
          <a:p>
            <a:pPr>
              <a:spcAft>
                <a:spcPts val="1800"/>
              </a:spcAft>
            </a:pPr>
            <a:r>
              <a:rPr lang="fi-FI" sz="3200" dirty="0">
                <a:solidFill>
                  <a:prstClr val="white">
                    <a:lumMod val="95000"/>
                  </a:prstClr>
                </a:solidFill>
              </a:rPr>
              <a:t>Suomen ICT-käytön </a:t>
            </a:r>
            <a:r>
              <a:rPr lang="fi-FI" sz="3200" dirty="0" smtClean="0">
                <a:solidFill>
                  <a:prstClr val="white">
                    <a:lumMod val="95000"/>
                  </a:prstClr>
                </a:solidFill>
              </a:rPr>
              <a:t>tulevaisuus?</a:t>
            </a:r>
            <a:r>
              <a:rPr lang="fi-FI" sz="3200" dirty="0" smtClean="0">
                <a:solidFill>
                  <a:schemeClr val="bg1">
                    <a:lumMod val="75000"/>
                  </a:schemeClr>
                </a:solidFill>
              </a:rPr>
              <a:t/>
            </a:r>
            <a:br>
              <a:rPr lang="fi-FI" sz="3200" dirty="0" smtClean="0">
                <a:solidFill>
                  <a:schemeClr val="bg1">
                    <a:lumMod val="75000"/>
                  </a:schemeClr>
                </a:solidFill>
              </a:rPr>
            </a:br>
            <a:r>
              <a:rPr lang="fi-FI" sz="1900" dirty="0" smtClean="0">
                <a:solidFill>
                  <a:schemeClr val="bg1">
                    <a:lumMod val="75000"/>
                  </a:schemeClr>
                </a:solidFill>
              </a:rPr>
              <a:t>Innovaatiot </a:t>
            </a:r>
            <a:r>
              <a:rPr lang="fi-FI" sz="1900" dirty="0">
                <a:solidFill>
                  <a:schemeClr val="bg1">
                    <a:lumMod val="75000"/>
                  </a:schemeClr>
                </a:solidFill>
              </a:rPr>
              <a:t>tuontitavarana (kieli, koko, rakenne</a:t>
            </a:r>
            <a:r>
              <a:rPr lang="fi-FI" sz="1900" dirty="0" smtClean="0">
                <a:solidFill>
                  <a:schemeClr val="bg1">
                    <a:lumMod val="75000"/>
                  </a:schemeClr>
                </a:solidFill>
              </a:rPr>
              <a:t>); pitäisi olla nopeus </a:t>
            </a:r>
            <a:r>
              <a:rPr lang="fi-FI" sz="1900" dirty="0">
                <a:solidFill>
                  <a:schemeClr val="bg1">
                    <a:lumMod val="75000"/>
                  </a:schemeClr>
                </a:solidFill>
              </a:rPr>
              <a:t>&amp; </a:t>
            </a:r>
            <a:r>
              <a:rPr lang="fi-FI" sz="1900" dirty="0" smtClean="0">
                <a:solidFill>
                  <a:schemeClr val="bg1">
                    <a:lumMod val="75000"/>
                  </a:schemeClr>
                </a:solidFill>
              </a:rPr>
              <a:t>kokoa</a:t>
            </a:r>
            <a:endParaRPr lang="fi-FI" sz="1900" dirty="0">
              <a:solidFill>
                <a:schemeClr val="bg1">
                  <a:lumMod val="75000"/>
                </a:schemeClr>
              </a:solidFill>
            </a:endParaRPr>
          </a:p>
        </p:txBody>
      </p:sp>
    </p:spTree>
    <p:extLst>
      <p:ext uri="{BB962C8B-B14F-4D97-AF65-F5344CB8AC3E}">
        <p14:creationId xmlns:p14="http://schemas.microsoft.com/office/powerpoint/2010/main" val="167264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2887" cy="6858000"/>
          </a:xfrm>
          <a:prstGeom prst="rect">
            <a:avLst/>
          </a:prstGeom>
        </p:spPr>
      </p:pic>
      <p:sp>
        <p:nvSpPr>
          <p:cNvPr id="5" name="TextBox 4"/>
          <p:cNvSpPr txBox="1"/>
          <p:nvPr/>
        </p:nvSpPr>
        <p:spPr>
          <a:xfrm>
            <a:off x="4633511" y="2520726"/>
            <a:ext cx="4334841" cy="1615827"/>
          </a:xfrm>
          <a:prstGeom prst="rect">
            <a:avLst/>
          </a:prstGeom>
          <a:noFill/>
        </p:spPr>
        <p:txBody>
          <a:bodyPr wrap="none" rtlCol="0">
            <a:spAutoFit/>
          </a:bodyPr>
          <a:lstStyle/>
          <a:p>
            <a:r>
              <a:rPr lang="fi-FI" sz="4700" dirty="0" smtClean="0">
                <a:solidFill>
                  <a:prstClr val="white"/>
                </a:solidFill>
              </a:rPr>
              <a:t>Mihin mennään?</a:t>
            </a:r>
          </a:p>
          <a:p>
            <a:r>
              <a:rPr lang="fi-FI" sz="3000" dirty="0" smtClean="0">
                <a:solidFill>
                  <a:prstClr val="white">
                    <a:lumMod val="95000"/>
                  </a:prstClr>
                </a:solidFill>
              </a:rPr>
              <a:t> Matti </a:t>
            </a:r>
            <a:r>
              <a:rPr lang="fi-FI" sz="3000" b="1" dirty="0" smtClean="0">
                <a:solidFill>
                  <a:prstClr val="white">
                    <a:lumMod val="95000"/>
                  </a:prstClr>
                </a:solidFill>
              </a:rPr>
              <a:t>Lehti</a:t>
            </a:r>
          </a:p>
          <a:p>
            <a:endParaRPr lang="fi-FI" sz="2200" dirty="0" smtClean="0">
              <a:solidFill>
                <a:prstClr val="white"/>
              </a:solidFill>
            </a:endParaRPr>
          </a:p>
        </p:txBody>
      </p:sp>
    </p:spTree>
    <p:extLst>
      <p:ext uri="{BB962C8B-B14F-4D97-AF65-F5344CB8AC3E}">
        <p14:creationId xmlns:p14="http://schemas.microsoft.com/office/powerpoint/2010/main" val="2312898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1106714" y="528638"/>
            <a:ext cx="7620000" cy="1143000"/>
          </a:xfrm>
        </p:spPr>
        <p:txBody>
          <a:bodyPr>
            <a:noAutofit/>
          </a:bodyPr>
          <a:lstStyle/>
          <a:p>
            <a:pPr algn="l"/>
            <a:r>
              <a:rPr lang="fi-FI" sz="4800" dirty="0" smtClean="0">
                <a:solidFill>
                  <a:schemeClr val="bg1"/>
                </a:solidFill>
              </a:rPr>
              <a:t>Digitaalisen palvelutalouden tulevaisuus </a:t>
            </a:r>
            <a:endParaRPr lang="en-GB" sz="4800" dirty="0">
              <a:solidFill>
                <a:schemeClr val="bg1"/>
              </a:solidFill>
            </a:endParaRPr>
          </a:p>
        </p:txBody>
      </p:sp>
      <p:sp>
        <p:nvSpPr>
          <p:cNvPr id="5" name="TextBox 4"/>
          <p:cNvSpPr txBox="1"/>
          <p:nvPr/>
        </p:nvSpPr>
        <p:spPr>
          <a:xfrm>
            <a:off x="1195614" y="2297611"/>
            <a:ext cx="7845481" cy="3970318"/>
          </a:xfrm>
          <a:prstGeom prst="rect">
            <a:avLst/>
          </a:prstGeom>
          <a:noFill/>
        </p:spPr>
        <p:txBody>
          <a:bodyPr wrap="none" rtlCol="0">
            <a:spAutoFit/>
          </a:bodyPr>
          <a:lstStyle/>
          <a:p>
            <a:pPr>
              <a:spcAft>
                <a:spcPts val="1800"/>
              </a:spcAft>
            </a:pPr>
            <a:r>
              <a:rPr lang="fi-FI" sz="3200" dirty="0" smtClean="0">
                <a:solidFill>
                  <a:schemeClr val="bg1">
                    <a:lumMod val="95000"/>
                  </a:schemeClr>
                </a:solidFill>
              </a:rPr>
              <a:t>Jatkuuko </a:t>
            </a:r>
            <a:r>
              <a:rPr lang="fi-FI" sz="3200" dirty="0">
                <a:solidFill>
                  <a:schemeClr val="bg1">
                    <a:lumMod val="95000"/>
                  </a:schemeClr>
                </a:solidFill>
              </a:rPr>
              <a:t>tuottavuuden kasvu?</a:t>
            </a:r>
          </a:p>
          <a:p>
            <a:pPr>
              <a:spcAft>
                <a:spcPts val="1800"/>
              </a:spcAft>
            </a:pPr>
            <a:r>
              <a:rPr lang="fi-FI" sz="3200" dirty="0">
                <a:solidFill>
                  <a:schemeClr val="bg1">
                    <a:lumMod val="95000"/>
                  </a:schemeClr>
                </a:solidFill>
              </a:rPr>
              <a:t>Mitkä ovat digitalisoinnin </a:t>
            </a:r>
            <a:r>
              <a:rPr lang="fi-FI" sz="3200" dirty="0" smtClean="0">
                <a:solidFill>
                  <a:schemeClr val="bg1">
                    <a:lumMod val="95000"/>
                  </a:schemeClr>
                </a:solidFill>
              </a:rPr>
              <a:t/>
            </a:r>
            <a:br>
              <a:rPr lang="fi-FI" sz="3200" dirty="0" smtClean="0">
                <a:solidFill>
                  <a:schemeClr val="bg1">
                    <a:lumMod val="95000"/>
                  </a:schemeClr>
                </a:solidFill>
              </a:rPr>
            </a:br>
            <a:r>
              <a:rPr lang="fi-FI" sz="3200" dirty="0" smtClean="0">
                <a:solidFill>
                  <a:schemeClr val="bg1">
                    <a:lumMod val="95000"/>
                  </a:schemeClr>
                </a:solidFill>
              </a:rPr>
              <a:t>vaikuttavimmat </a:t>
            </a:r>
            <a:r>
              <a:rPr lang="fi-FI" sz="3200" dirty="0">
                <a:solidFill>
                  <a:schemeClr val="bg1">
                    <a:lumMod val="95000"/>
                  </a:schemeClr>
                </a:solidFill>
              </a:rPr>
              <a:t>muutosvoimat?</a:t>
            </a:r>
          </a:p>
          <a:p>
            <a:pPr>
              <a:spcAft>
                <a:spcPts val="1800"/>
              </a:spcAft>
            </a:pPr>
            <a:r>
              <a:rPr lang="fi-FI" sz="3200" dirty="0">
                <a:solidFill>
                  <a:schemeClr val="bg1">
                    <a:lumMod val="95000"/>
                  </a:schemeClr>
                </a:solidFill>
              </a:rPr>
              <a:t>Mitä tapahtuu työlle ja työpaikoille?</a:t>
            </a:r>
          </a:p>
          <a:p>
            <a:pPr>
              <a:spcAft>
                <a:spcPts val="1800"/>
              </a:spcAft>
            </a:pPr>
            <a:r>
              <a:rPr lang="fi-FI" sz="3200" dirty="0">
                <a:solidFill>
                  <a:schemeClr val="bg1">
                    <a:lumMod val="95000"/>
                  </a:schemeClr>
                </a:solidFill>
              </a:rPr>
              <a:t>Kasvaako vai supistuuko julkinen palvelu?</a:t>
            </a:r>
          </a:p>
          <a:p>
            <a:pPr>
              <a:spcAft>
                <a:spcPts val="1800"/>
              </a:spcAft>
            </a:pPr>
            <a:r>
              <a:rPr lang="fi-FI" sz="3200" dirty="0">
                <a:solidFill>
                  <a:schemeClr val="bg1">
                    <a:lumMod val="95000"/>
                  </a:schemeClr>
                </a:solidFill>
              </a:rPr>
              <a:t>Onko hyvinvointiyhteiskunnalla tulevaisuutta</a:t>
            </a:r>
            <a:r>
              <a:rPr lang="fi-FI" sz="3200" dirty="0" smtClean="0">
                <a:solidFill>
                  <a:schemeClr val="bg1">
                    <a:lumMod val="95000"/>
                  </a:schemeClr>
                </a:solidFill>
              </a:rPr>
              <a:t>?</a:t>
            </a:r>
            <a:endParaRPr lang="fi-FI" sz="3200" dirty="0">
              <a:solidFill>
                <a:schemeClr val="bg1">
                  <a:lumMod val="95000"/>
                </a:schemeClr>
              </a:solidFill>
            </a:endParaRPr>
          </a:p>
        </p:txBody>
      </p:sp>
    </p:spTree>
    <p:extLst>
      <p:ext uri="{BB962C8B-B14F-4D97-AF65-F5344CB8AC3E}">
        <p14:creationId xmlns:p14="http://schemas.microsoft.com/office/powerpoint/2010/main" val="1127346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68400" y="630238"/>
            <a:ext cx="7518400" cy="1143000"/>
          </a:xfrm>
        </p:spPr>
        <p:txBody>
          <a:bodyPr>
            <a:noAutofit/>
          </a:bodyPr>
          <a:lstStyle/>
          <a:p>
            <a:pPr algn="l"/>
            <a:r>
              <a:rPr lang="fi-FI" sz="2800" dirty="0">
                <a:solidFill>
                  <a:schemeClr val="bg1"/>
                </a:solidFill>
              </a:rPr>
              <a:t>Pitkän teknologiasyklin tuottavuuskasvu </a:t>
            </a:r>
            <a:r>
              <a:rPr lang="fi-FI" sz="2800" dirty="0" smtClean="0">
                <a:solidFill>
                  <a:schemeClr val="bg1"/>
                </a:solidFill>
              </a:rPr>
              <a:t>vetää henkeä </a:t>
            </a:r>
            <a:r>
              <a:rPr lang="fi-FI" sz="2800" dirty="0">
                <a:solidFill>
                  <a:schemeClr val="bg1"/>
                </a:solidFill>
              </a:rPr>
              <a:t>infrastruktuurin rakentamisvaiheen ja teknologian laajan hyväksikäyttövaiheen </a:t>
            </a:r>
            <a:r>
              <a:rPr lang="fi-FI" sz="2800" dirty="0" smtClean="0">
                <a:solidFill>
                  <a:schemeClr val="bg1"/>
                </a:solidFill>
              </a:rPr>
              <a:t>välillä</a:t>
            </a:r>
            <a:endParaRPr lang="fi-FI" sz="2800" dirty="0">
              <a:solidFill>
                <a:schemeClr val="bg1"/>
              </a:solidFill>
            </a:endParaRPr>
          </a:p>
        </p:txBody>
      </p:sp>
      <p:sp>
        <p:nvSpPr>
          <p:cNvPr id="21" name="Title 1"/>
          <p:cNvSpPr txBox="1">
            <a:spLocks/>
          </p:cNvSpPr>
          <p:nvPr/>
        </p:nvSpPr>
        <p:spPr>
          <a:xfrm>
            <a:off x="1346200" y="6172394"/>
            <a:ext cx="7236000" cy="461665"/>
          </a:xfrm>
          <a:prstGeom prst="rect">
            <a:avLst/>
          </a:prstGeom>
        </p:spPr>
        <p:txBody>
          <a:bodyPr wrap="square" l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i-FI" sz="1200" dirty="0" smtClean="0">
                <a:solidFill>
                  <a:schemeClr val="bg1">
                    <a:lumMod val="85000"/>
                  </a:schemeClr>
                </a:solidFill>
                <a:cs typeface="Arial" pitchFamily="34" charset="0"/>
              </a:rPr>
              <a:t>Lähde:  Lehti, Rouvinen &amp; Ylä-Anttila 2012, </a:t>
            </a:r>
            <a:r>
              <a:rPr lang="fi-FI" sz="1200" i="1" dirty="0" smtClean="0">
                <a:solidFill>
                  <a:schemeClr val="bg1">
                    <a:lumMod val="85000"/>
                  </a:schemeClr>
                </a:solidFill>
                <a:cs typeface="Arial" pitchFamily="34" charset="0"/>
              </a:rPr>
              <a:t>Suuri Hämmennys: Työ ja tuotanto digitaalisessa murroksessa</a:t>
            </a:r>
            <a:r>
              <a:rPr lang="fi-FI" sz="1200" dirty="0" smtClean="0">
                <a:solidFill>
                  <a:schemeClr val="bg1">
                    <a:lumMod val="85000"/>
                  </a:schemeClr>
                </a:solidFill>
                <a:cs typeface="Arial" pitchFamily="34" charset="0"/>
              </a:rPr>
              <a:t>, Taloustieto  (ETLA B 254), s. 89.</a:t>
            </a:r>
            <a:endParaRPr lang="en-US" sz="1200" dirty="0">
              <a:solidFill>
                <a:schemeClr val="bg1">
                  <a:lumMod val="85000"/>
                </a:schemeClr>
              </a:solidFill>
              <a:cs typeface="Arial" pitchFamily="34" charset="0"/>
            </a:endParaRPr>
          </a:p>
        </p:txBody>
      </p:sp>
      <p:grpSp>
        <p:nvGrpSpPr>
          <p:cNvPr id="3" name="Group 2"/>
          <p:cNvGrpSpPr/>
          <p:nvPr/>
        </p:nvGrpSpPr>
        <p:grpSpPr>
          <a:xfrm>
            <a:off x="1346200" y="2550457"/>
            <a:ext cx="6818820" cy="3407681"/>
            <a:chOff x="1518317" y="2156757"/>
            <a:chExt cx="6818820" cy="3407681"/>
          </a:xfrm>
        </p:grpSpPr>
        <p:grpSp>
          <p:nvGrpSpPr>
            <p:cNvPr id="5" name="Group 4"/>
            <p:cNvGrpSpPr/>
            <p:nvPr/>
          </p:nvGrpSpPr>
          <p:grpSpPr>
            <a:xfrm>
              <a:off x="1518317" y="2156757"/>
              <a:ext cx="6818820" cy="3407681"/>
              <a:chOff x="1044000" y="2618910"/>
              <a:chExt cx="6818820" cy="3407681"/>
            </a:xfrm>
          </p:grpSpPr>
          <p:sp>
            <p:nvSpPr>
              <p:cNvPr id="7" name="Text Box 103"/>
              <p:cNvSpPr txBox="1">
                <a:spLocks noChangeArrowheads="1"/>
              </p:cNvSpPr>
              <p:nvPr/>
            </p:nvSpPr>
            <p:spPr bwMode="auto">
              <a:xfrm>
                <a:off x="6548436" y="4212241"/>
                <a:ext cx="10153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dirty="0" smtClean="0">
                    <a:solidFill>
                      <a:prstClr val="white"/>
                    </a:solidFill>
                    <a:latin typeface="Myriad Pro" pitchFamily="34" charset="0"/>
                  </a:rPr>
                  <a:t>Teknologian</a:t>
                </a:r>
                <a:endParaRPr lang="fi-FI" sz="1400" dirty="0">
                  <a:solidFill>
                    <a:prstClr val="white"/>
                  </a:solidFill>
                  <a:latin typeface="Myriad Pro" pitchFamily="34" charset="0"/>
                </a:endParaRPr>
              </a:p>
              <a:p>
                <a:pPr eaLnBrk="1" hangingPunct="1"/>
                <a:r>
                  <a:rPr lang="fi-FI" sz="1400" dirty="0" smtClean="0">
                    <a:solidFill>
                      <a:prstClr val="white"/>
                    </a:solidFill>
                    <a:latin typeface="Myriad Pro" pitchFamily="34" charset="0"/>
                  </a:rPr>
                  <a:t>hiipuminen </a:t>
                </a:r>
              </a:p>
            </p:txBody>
          </p:sp>
          <p:sp>
            <p:nvSpPr>
              <p:cNvPr id="8" name="Freeform 86"/>
              <p:cNvSpPr>
                <a:spLocks/>
              </p:cNvSpPr>
              <p:nvPr/>
            </p:nvSpPr>
            <p:spPr bwMode="auto">
              <a:xfrm>
                <a:off x="1058062" y="4194085"/>
                <a:ext cx="1938764" cy="768950"/>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200" dirty="0">
                  <a:solidFill>
                    <a:prstClr val="black"/>
                  </a:solidFill>
                  <a:latin typeface="Myriad Pro" pitchFamily="34" charset="0"/>
                </a:endParaRPr>
              </a:p>
            </p:txBody>
          </p:sp>
          <p:sp>
            <p:nvSpPr>
              <p:cNvPr id="9" name="Freeform 86"/>
              <p:cNvSpPr>
                <a:spLocks/>
              </p:cNvSpPr>
              <p:nvPr/>
            </p:nvSpPr>
            <p:spPr bwMode="auto">
              <a:xfrm>
                <a:off x="4179937" y="3568797"/>
                <a:ext cx="1534700" cy="902746"/>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200" dirty="0">
                  <a:solidFill>
                    <a:prstClr val="black"/>
                  </a:solidFill>
                  <a:latin typeface="Myriad Pro" pitchFamily="34" charset="0"/>
                </a:endParaRPr>
              </a:p>
            </p:txBody>
          </p:sp>
          <p:sp>
            <p:nvSpPr>
              <p:cNvPr id="10" name="Text Box 82"/>
              <p:cNvSpPr txBox="1">
                <a:spLocks noChangeArrowheads="1"/>
              </p:cNvSpPr>
              <p:nvPr/>
            </p:nvSpPr>
            <p:spPr bwMode="auto">
              <a:xfrm>
                <a:off x="6496746" y="5841925"/>
                <a:ext cx="12810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200" dirty="0" smtClean="0">
                    <a:solidFill>
                      <a:prstClr val="white"/>
                    </a:solidFill>
                    <a:latin typeface="Myriad Pro" pitchFamily="34" charset="0"/>
                  </a:rPr>
                  <a:t>Teknologiasykli</a:t>
                </a:r>
                <a:endParaRPr lang="en-US" sz="1200" dirty="0">
                  <a:solidFill>
                    <a:prstClr val="white"/>
                  </a:solidFill>
                  <a:latin typeface="Myriad Pro" pitchFamily="34" charset="0"/>
                </a:endParaRPr>
              </a:p>
            </p:txBody>
          </p:sp>
          <p:sp>
            <p:nvSpPr>
              <p:cNvPr id="11" name="Text Box 103"/>
              <p:cNvSpPr txBox="1">
                <a:spLocks noChangeArrowheads="1"/>
              </p:cNvSpPr>
              <p:nvPr/>
            </p:nvSpPr>
            <p:spPr bwMode="auto">
              <a:xfrm>
                <a:off x="1149450" y="2753145"/>
                <a:ext cx="111943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dirty="0" smtClean="0">
                    <a:solidFill>
                      <a:prstClr val="white"/>
                    </a:solidFill>
                    <a:latin typeface="Myriad Pro" pitchFamily="34" charset="0"/>
                  </a:rPr>
                  <a:t>Tuottavuuden </a:t>
                </a:r>
              </a:p>
              <a:p>
                <a:pPr eaLnBrk="1" hangingPunct="1"/>
                <a:r>
                  <a:rPr lang="fi-FI" sz="1400" dirty="0" smtClean="0">
                    <a:solidFill>
                      <a:prstClr val="white"/>
                    </a:solidFill>
                    <a:latin typeface="Myriad Pro" pitchFamily="34" charset="0"/>
                  </a:rPr>
                  <a:t>kasvu</a:t>
                </a:r>
              </a:p>
            </p:txBody>
          </p:sp>
          <p:grpSp>
            <p:nvGrpSpPr>
              <p:cNvPr id="12" name="Group 11"/>
              <p:cNvGrpSpPr/>
              <p:nvPr/>
            </p:nvGrpSpPr>
            <p:grpSpPr>
              <a:xfrm>
                <a:off x="1044000" y="2618910"/>
                <a:ext cx="6818820" cy="3150350"/>
                <a:chOff x="1117244" y="1088740"/>
                <a:chExt cx="6818820" cy="4680520"/>
              </a:xfrm>
            </p:grpSpPr>
            <p:cxnSp>
              <p:nvCxnSpPr>
                <p:cNvPr id="19" name="Straight Arrow Connector 18"/>
                <p:cNvCxnSpPr/>
                <p:nvPr/>
              </p:nvCxnSpPr>
              <p:spPr>
                <a:xfrm>
                  <a:off x="1117244" y="5769260"/>
                  <a:ext cx="6818820"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17244" y="1088740"/>
                  <a:ext cx="0" cy="468052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3" name="Freeform 86"/>
              <p:cNvSpPr>
                <a:spLocks/>
              </p:cNvSpPr>
              <p:nvPr/>
            </p:nvSpPr>
            <p:spPr bwMode="auto">
              <a:xfrm flipH="1">
                <a:off x="2996361" y="4194085"/>
                <a:ext cx="1215599" cy="270030"/>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200" dirty="0">
                  <a:solidFill>
                    <a:prstClr val="black"/>
                  </a:solidFill>
                  <a:latin typeface="Myriad Pro" pitchFamily="34" charset="0"/>
                </a:endParaRPr>
              </a:p>
            </p:txBody>
          </p:sp>
          <p:sp>
            <p:nvSpPr>
              <p:cNvPr id="14" name="Freeform 86"/>
              <p:cNvSpPr>
                <a:spLocks/>
              </p:cNvSpPr>
              <p:nvPr/>
            </p:nvSpPr>
            <p:spPr bwMode="auto">
              <a:xfrm flipH="1">
                <a:off x="5679950" y="3568797"/>
                <a:ext cx="2132409" cy="625289"/>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200" dirty="0">
                  <a:solidFill>
                    <a:prstClr val="black"/>
                  </a:solidFill>
                  <a:latin typeface="Myriad Pro" pitchFamily="34" charset="0"/>
                </a:endParaRPr>
              </a:p>
            </p:txBody>
          </p:sp>
          <p:sp>
            <p:nvSpPr>
              <p:cNvPr id="16" name="Text Box 103"/>
              <p:cNvSpPr txBox="1">
                <a:spLocks noChangeArrowheads="1"/>
              </p:cNvSpPr>
              <p:nvPr/>
            </p:nvSpPr>
            <p:spPr bwMode="auto">
              <a:xfrm>
                <a:off x="5236743" y="3783795"/>
                <a:ext cx="13183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dirty="0" smtClean="0">
                    <a:solidFill>
                      <a:prstClr val="white"/>
                    </a:solidFill>
                    <a:latin typeface="Myriad Pro" pitchFamily="34" charset="0"/>
                  </a:rPr>
                  <a:t>Teknologian laaja</a:t>
                </a:r>
              </a:p>
              <a:p>
                <a:pPr eaLnBrk="1" hangingPunct="1"/>
                <a:r>
                  <a:rPr lang="fi-FI" sz="1400" dirty="0" smtClean="0">
                    <a:solidFill>
                      <a:prstClr val="white"/>
                    </a:solidFill>
                    <a:latin typeface="Myriad Pro" pitchFamily="34" charset="0"/>
                  </a:rPr>
                  <a:t>hyväksikäyttö</a:t>
                </a:r>
              </a:p>
            </p:txBody>
          </p:sp>
          <p:sp>
            <p:nvSpPr>
              <p:cNvPr id="17" name="Text Box 103"/>
              <p:cNvSpPr txBox="1">
                <a:spLocks noChangeArrowheads="1"/>
              </p:cNvSpPr>
              <p:nvPr/>
            </p:nvSpPr>
            <p:spPr bwMode="auto">
              <a:xfrm>
                <a:off x="2354318" y="4393894"/>
                <a:ext cx="13038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dirty="0" smtClean="0">
                    <a:solidFill>
                      <a:prstClr val="white"/>
                    </a:solidFill>
                    <a:latin typeface="Myriad Pro" pitchFamily="34" charset="0"/>
                  </a:rPr>
                  <a:t>Infrastruktuurin</a:t>
                </a:r>
                <a:endParaRPr lang="fi-FI" sz="1400" dirty="0">
                  <a:solidFill>
                    <a:prstClr val="white"/>
                  </a:solidFill>
                  <a:latin typeface="Myriad Pro" pitchFamily="34" charset="0"/>
                </a:endParaRPr>
              </a:p>
              <a:p>
                <a:pPr eaLnBrk="1" hangingPunct="1"/>
                <a:r>
                  <a:rPr lang="fi-FI" sz="1400" dirty="0" smtClean="0">
                    <a:solidFill>
                      <a:prstClr val="white"/>
                    </a:solidFill>
                    <a:latin typeface="Myriad Pro" pitchFamily="34" charset="0"/>
                  </a:rPr>
                  <a:t>rakentaminen</a:t>
                </a:r>
              </a:p>
            </p:txBody>
          </p:sp>
          <p:sp>
            <p:nvSpPr>
              <p:cNvPr id="18" name="Text Box 103"/>
              <p:cNvSpPr txBox="1">
                <a:spLocks noChangeArrowheads="1"/>
              </p:cNvSpPr>
              <p:nvPr/>
            </p:nvSpPr>
            <p:spPr bwMode="auto">
              <a:xfrm>
                <a:off x="1197375" y="5011622"/>
                <a:ext cx="26366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dirty="0" smtClean="0">
                    <a:solidFill>
                      <a:prstClr val="white"/>
                    </a:solidFill>
                    <a:latin typeface="Myriad Pro" pitchFamily="34" charset="0"/>
                  </a:rPr>
                  <a:t>Tieteelliset </a:t>
                </a:r>
              </a:p>
              <a:p>
                <a:pPr eaLnBrk="1" hangingPunct="1"/>
                <a:r>
                  <a:rPr lang="fi-FI" sz="1400" dirty="0" smtClean="0">
                    <a:solidFill>
                      <a:prstClr val="white"/>
                    </a:solidFill>
                    <a:latin typeface="Myriad Pro" pitchFamily="34" charset="0"/>
                  </a:rPr>
                  <a:t>läpimurrot </a:t>
                </a:r>
              </a:p>
            </p:txBody>
          </p:sp>
        </p:grpSp>
        <p:sp>
          <p:nvSpPr>
            <p:cNvPr id="23" name="Right Arrow 22"/>
            <p:cNvSpPr/>
            <p:nvPr/>
          </p:nvSpPr>
          <p:spPr>
            <a:xfrm rot="5400000">
              <a:off x="3898477" y="3504017"/>
              <a:ext cx="360000" cy="1080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Tree>
    <p:extLst>
      <p:ext uri="{BB962C8B-B14F-4D97-AF65-F5344CB8AC3E}">
        <p14:creationId xmlns:p14="http://schemas.microsoft.com/office/powerpoint/2010/main" val="4077539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25500" y="935038"/>
            <a:ext cx="8229600" cy="1143000"/>
          </a:xfrm>
        </p:spPr>
        <p:txBody>
          <a:bodyPr>
            <a:normAutofit fontScale="90000"/>
          </a:bodyPr>
          <a:lstStyle/>
          <a:p>
            <a:pPr algn="l"/>
            <a:r>
              <a:rPr lang="fi-FI" dirty="0" smtClean="0">
                <a:solidFill>
                  <a:schemeClr val="bg1"/>
                </a:solidFill>
              </a:rPr>
              <a:t>Digitalisoinnin suuret muutosvoimat</a:t>
            </a:r>
            <a:endParaRPr lang="en-GB" dirty="0">
              <a:solidFill>
                <a:schemeClr val="bg1"/>
              </a:solidFill>
            </a:endParaRPr>
          </a:p>
        </p:txBody>
      </p:sp>
      <p:sp>
        <p:nvSpPr>
          <p:cNvPr id="3" name="Content Placeholder 2"/>
          <p:cNvSpPr>
            <a:spLocks noGrp="1"/>
          </p:cNvSpPr>
          <p:nvPr>
            <p:ph idx="1"/>
          </p:nvPr>
        </p:nvSpPr>
        <p:spPr>
          <a:xfrm>
            <a:off x="927100" y="1803400"/>
            <a:ext cx="8128000" cy="4525963"/>
          </a:xfrm>
        </p:spPr>
        <p:txBody>
          <a:bodyPr/>
          <a:lstStyle/>
          <a:p>
            <a:pPr marL="514350" indent="-514350">
              <a:spcAft>
                <a:spcPts val="1200"/>
              </a:spcAft>
              <a:buFont typeface="+mj-lt"/>
              <a:buAutoNum type="arabicPeriod"/>
            </a:pPr>
            <a:endParaRPr lang="fi-FI" dirty="0" smtClean="0">
              <a:solidFill>
                <a:schemeClr val="bg1"/>
              </a:solidFill>
            </a:endParaRPr>
          </a:p>
          <a:p>
            <a:pPr marL="514350" indent="-514350">
              <a:lnSpc>
                <a:spcPct val="114000"/>
              </a:lnSpc>
              <a:spcAft>
                <a:spcPts val="1200"/>
              </a:spcAft>
              <a:buFont typeface="+mj-lt"/>
              <a:buAutoNum type="arabicPeriod"/>
            </a:pPr>
            <a:r>
              <a:rPr lang="fi-FI" dirty="0" smtClean="0">
                <a:solidFill>
                  <a:schemeClr val="bg1"/>
                </a:solidFill>
              </a:rPr>
              <a:t>Tuotteiden ja palvelujen binäärimuotoisuus</a:t>
            </a:r>
          </a:p>
          <a:p>
            <a:pPr marL="514350" indent="-514350">
              <a:lnSpc>
                <a:spcPct val="114000"/>
              </a:lnSpc>
              <a:spcAft>
                <a:spcPts val="1200"/>
              </a:spcAft>
              <a:buFont typeface="+mj-lt"/>
              <a:buAutoNum type="arabicPeriod"/>
            </a:pPr>
            <a:r>
              <a:rPr lang="fi-FI" dirty="0" smtClean="0">
                <a:solidFill>
                  <a:schemeClr val="bg1"/>
                </a:solidFill>
              </a:rPr>
              <a:t>Tuotannon ja jakelun nopeus</a:t>
            </a:r>
          </a:p>
          <a:p>
            <a:pPr marL="514350" indent="-514350">
              <a:lnSpc>
                <a:spcPct val="114000"/>
              </a:lnSpc>
              <a:spcAft>
                <a:spcPts val="1200"/>
              </a:spcAft>
              <a:buFont typeface="+mj-lt"/>
              <a:buAutoNum type="arabicPeriod"/>
            </a:pPr>
            <a:r>
              <a:rPr lang="fi-FI" dirty="0" smtClean="0">
                <a:solidFill>
                  <a:schemeClr val="bg1"/>
                </a:solidFill>
              </a:rPr>
              <a:t>Palvelujen liikkuvuus</a:t>
            </a:r>
          </a:p>
          <a:p>
            <a:pPr marL="514350" indent="-514350">
              <a:lnSpc>
                <a:spcPct val="114000"/>
              </a:lnSpc>
              <a:spcAft>
                <a:spcPts val="1200"/>
              </a:spcAft>
              <a:buFont typeface="+mj-lt"/>
              <a:buAutoNum type="arabicPeriod"/>
            </a:pPr>
            <a:r>
              <a:rPr lang="fi-FI" dirty="0" smtClean="0">
                <a:solidFill>
                  <a:schemeClr val="bg1"/>
                </a:solidFill>
              </a:rPr>
              <a:t>Kuluttajien tuotantovälineet</a:t>
            </a:r>
            <a:endParaRPr lang="en-GB" dirty="0">
              <a:solidFill>
                <a:schemeClr val="bg1"/>
              </a:solidFill>
            </a:endParaRPr>
          </a:p>
        </p:txBody>
      </p:sp>
    </p:spTree>
    <p:extLst>
      <p:ext uri="{BB962C8B-B14F-4D97-AF65-F5344CB8AC3E}">
        <p14:creationId xmlns:p14="http://schemas.microsoft.com/office/powerpoint/2010/main" val="2215550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1333500" y="655638"/>
            <a:ext cx="7696200" cy="1143000"/>
          </a:xfrm>
        </p:spPr>
        <p:txBody>
          <a:bodyPr>
            <a:normAutofit/>
          </a:bodyPr>
          <a:lstStyle/>
          <a:p>
            <a:pPr algn="l"/>
            <a:r>
              <a:rPr lang="fi-FI" dirty="0" smtClean="0">
                <a:solidFill>
                  <a:schemeClr val="bg1"/>
                </a:solidFill>
              </a:rPr>
              <a:t>Uusi johtava infrastruktuuri</a:t>
            </a:r>
            <a:endParaRPr lang="en-GB" dirty="0">
              <a:solidFill>
                <a:schemeClr val="bg1"/>
              </a:solidFill>
            </a:endParaRPr>
          </a:p>
        </p:txBody>
      </p:sp>
      <p:sp>
        <p:nvSpPr>
          <p:cNvPr id="6" name="TextBox 5"/>
          <p:cNvSpPr txBox="1"/>
          <p:nvPr/>
        </p:nvSpPr>
        <p:spPr>
          <a:xfrm>
            <a:off x="1460500" y="1999343"/>
            <a:ext cx="7607300" cy="4585871"/>
          </a:xfrm>
          <a:prstGeom prst="rect">
            <a:avLst/>
          </a:prstGeom>
          <a:noFill/>
        </p:spPr>
        <p:txBody>
          <a:bodyPr wrap="square" rtlCol="0">
            <a:spAutoFit/>
          </a:bodyPr>
          <a:lstStyle/>
          <a:p>
            <a:pPr>
              <a:spcAft>
                <a:spcPts val="2400"/>
              </a:spcAft>
            </a:pPr>
            <a:r>
              <a:rPr lang="fi-FI" sz="2800" dirty="0">
                <a:solidFill>
                  <a:schemeClr val="bg1"/>
                </a:solidFill>
              </a:rPr>
              <a:t>Palvelimista, päätelaitteista ja niitä yhdistävästä verkosta tulee yhteiskunnan tärkein tuotantokoneisto ja jakelutie</a:t>
            </a:r>
          </a:p>
          <a:p>
            <a:pPr>
              <a:spcAft>
                <a:spcPts val="2400"/>
              </a:spcAft>
            </a:pPr>
            <a:r>
              <a:rPr lang="fi-FI" sz="2800" dirty="0">
                <a:solidFill>
                  <a:schemeClr val="bg1"/>
                </a:solidFill>
              </a:rPr>
              <a:t>Kaikki ympärillämme olevat laitteet ja suuri osa tuotteista muuttuvat verkon päätelaitteiksi</a:t>
            </a:r>
          </a:p>
          <a:p>
            <a:pPr>
              <a:spcAft>
                <a:spcPts val="2400"/>
              </a:spcAft>
            </a:pPr>
            <a:r>
              <a:rPr lang="fi-FI" sz="2800" dirty="0">
                <a:solidFill>
                  <a:schemeClr val="bg1"/>
                </a:solidFill>
              </a:rPr>
              <a:t>Suurimmat päätelaiteryhmät ovat henkilökohtaiset tasku- ja käsilaukkupäätteet, olohuonepäätteet, työhuonepäätteet, kulkuvälinepäätteet ja </a:t>
            </a:r>
            <a:r>
              <a:rPr lang="fi-FI" sz="2800" dirty="0" smtClean="0">
                <a:solidFill>
                  <a:schemeClr val="bg1"/>
                </a:solidFill>
              </a:rPr>
              <a:t>keittiöpäätelaitteet</a:t>
            </a:r>
            <a:endParaRPr lang="fi-FI" sz="2800" dirty="0">
              <a:solidFill>
                <a:schemeClr val="bg1"/>
              </a:solidFill>
            </a:endParaRPr>
          </a:p>
        </p:txBody>
      </p:sp>
    </p:spTree>
    <p:extLst>
      <p:ext uri="{BB962C8B-B14F-4D97-AF65-F5344CB8AC3E}">
        <p14:creationId xmlns:p14="http://schemas.microsoft.com/office/powerpoint/2010/main" val="222525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fi-FI" dirty="0" smtClean="0">
                <a:solidFill>
                  <a:schemeClr val="bg1"/>
                </a:solidFill>
              </a:rPr>
              <a:t>Työn muuttuminen</a:t>
            </a:r>
            <a:endParaRPr lang="en-GB" dirty="0">
              <a:solidFill>
                <a:schemeClr val="bg1"/>
              </a:solidFill>
            </a:endParaRPr>
          </a:p>
        </p:txBody>
      </p:sp>
      <p:sp>
        <p:nvSpPr>
          <p:cNvPr id="3" name="Content Placeholder 2"/>
          <p:cNvSpPr>
            <a:spLocks noGrp="1"/>
          </p:cNvSpPr>
          <p:nvPr>
            <p:ph sz="half" idx="1"/>
          </p:nvPr>
        </p:nvSpPr>
        <p:spPr>
          <a:xfrm>
            <a:off x="1138284" y="2332037"/>
            <a:ext cx="3420000" cy="4525963"/>
          </a:xfrm>
        </p:spPr>
        <p:txBody>
          <a:bodyPr>
            <a:normAutofit fontScale="92500" lnSpcReduction="20000"/>
          </a:bodyPr>
          <a:lstStyle/>
          <a:p>
            <a:pPr>
              <a:buFont typeface="Symbol" pitchFamily="18" charset="2"/>
              <a:buChar char=""/>
            </a:pPr>
            <a:r>
              <a:rPr lang="fi-FI" dirty="0" smtClean="0">
                <a:solidFill>
                  <a:schemeClr val="bg1"/>
                </a:solidFill>
              </a:rPr>
              <a:t>Työaika</a:t>
            </a:r>
          </a:p>
          <a:p>
            <a:pPr>
              <a:buFont typeface="Symbol" pitchFamily="18" charset="2"/>
              <a:buChar char=""/>
            </a:pPr>
            <a:r>
              <a:rPr lang="fi-FI" dirty="0" smtClean="0">
                <a:solidFill>
                  <a:schemeClr val="bg1"/>
                </a:solidFill>
              </a:rPr>
              <a:t>Koulutuserot</a:t>
            </a:r>
          </a:p>
          <a:p>
            <a:pPr>
              <a:buFont typeface="Symbol" pitchFamily="18" charset="2"/>
              <a:buChar char=""/>
            </a:pPr>
            <a:r>
              <a:rPr lang="fi-FI" dirty="0" smtClean="0">
                <a:solidFill>
                  <a:schemeClr val="bg1"/>
                </a:solidFill>
              </a:rPr>
              <a:t>Ruumiillinen työ</a:t>
            </a:r>
          </a:p>
          <a:p>
            <a:pPr>
              <a:buFont typeface="Symbol" pitchFamily="18" charset="2"/>
              <a:buChar char=""/>
            </a:pPr>
            <a:r>
              <a:rPr lang="fi-FI" dirty="0" smtClean="0">
                <a:solidFill>
                  <a:schemeClr val="bg1"/>
                </a:solidFill>
              </a:rPr>
              <a:t> Työn fyysinen kuormitus</a:t>
            </a:r>
          </a:p>
          <a:p>
            <a:pPr>
              <a:buFont typeface="Symbol" pitchFamily="18" charset="2"/>
              <a:buChar char=""/>
            </a:pPr>
            <a:r>
              <a:rPr lang="fi-FI" dirty="0" smtClean="0">
                <a:solidFill>
                  <a:schemeClr val="bg1"/>
                </a:solidFill>
              </a:rPr>
              <a:t>Kiinteä kokopäivätyö</a:t>
            </a:r>
          </a:p>
          <a:p>
            <a:pPr>
              <a:buFont typeface="Symbol" pitchFamily="18" charset="2"/>
              <a:buChar char=""/>
            </a:pPr>
            <a:r>
              <a:rPr lang="fi-FI" dirty="0" smtClean="0">
                <a:solidFill>
                  <a:schemeClr val="bg1"/>
                </a:solidFill>
              </a:rPr>
              <a:t>Palkkatyö</a:t>
            </a:r>
          </a:p>
          <a:p>
            <a:pPr>
              <a:buFont typeface="Symbol" pitchFamily="18" charset="2"/>
              <a:buChar char=""/>
            </a:pPr>
            <a:r>
              <a:rPr lang="fi-FI" dirty="0" smtClean="0">
                <a:solidFill>
                  <a:schemeClr val="bg1"/>
                </a:solidFill>
              </a:rPr>
              <a:t>Kollektiiviset työehtosopimukset</a:t>
            </a:r>
          </a:p>
          <a:p>
            <a:pPr>
              <a:buFont typeface="Symbol" pitchFamily="18" charset="2"/>
              <a:buChar char=""/>
            </a:pPr>
            <a:r>
              <a:rPr lang="fi-FI" dirty="0" smtClean="0">
                <a:solidFill>
                  <a:schemeClr val="bg1"/>
                </a:solidFill>
              </a:rPr>
              <a:t>Yhden ammatin työurat</a:t>
            </a:r>
            <a:endParaRPr lang="en-GB" dirty="0">
              <a:solidFill>
                <a:schemeClr val="bg1"/>
              </a:solidFill>
            </a:endParaRPr>
          </a:p>
        </p:txBody>
      </p:sp>
      <p:sp>
        <p:nvSpPr>
          <p:cNvPr id="5" name="Content Placeholder 4"/>
          <p:cNvSpPr>
            <a:spLocks noGrp="1"/>
          </p:cNvSpPr>
          <p:nvPr>
            <p:ph sz="half" idx="2"/>
          </p:nvPr>
        </p:nvSpPr>
        <p:spPr>
          <a:xfrm>
            <a:off x="4933584" y="2332037"/>
            <a:ext cx="3420000" cy="4525963"/>
          </a:xfrm>
        </p:spPr>
        <p:txBody>
          <a:bodyPr>
            <a:normAutofit fontScale="92500" lnSpcReduction="20000"/>
          </a:bodyPr>
          <a:lstStyle/>
          <a:p>
            <a:pPr>
              <a:buFont typeface="Calibri" pitchFamily="34" charset="0"/>
              <a:buChar char="+"/>
            </a:pPr>
            <a:r>
              <a:rPr lang="fi-FI" dirty="0" smtClean="0">
                <a:solidFill>
                  <a:schemeClr val="bg1"/>
                </a:solidFill>
              </a:rPr>
              <a:t>Työura</a:t>
            </a:r>
          </a:p>
          <a:p>
            <a:pPr>
              <a:buFont typeface="Calibri" pitchFamily="34" charset="0"/>
              <a:buChar char="+"/>
            </a:pPr>
            <a:r>
              <a:rPr lang="fi-FI" dirty="0" smtClean="0">
                <a:solidFill>
                  <a:schemeClr val="bg1"/>
                </a:solidFill>
              </a:rPr>
              <a:t>Tuottavuuserot</a:t>
            </a:r>
          </a:p>
          <a:p>
            <a:pPr>
              <a:buFont typeface="Calibri" pitchFamily="34" charset="0"/>
              <a:buChar char="+"/>
            </a:pPr>
            <a:r>
              <a:rPr lang="fi-FI" dirty="0" smtClean="0">
                <a:solidFill>
                  <a:schemeClr val="bg1"/>
                </a:solidFill>
              </a:rPr>
              <a:t>Luova työ</a:t>
            </a:r>
          </a:p>
          <a:p>
            <a:pPr>
              <a:buFont typeface="Calibri" pitchFamily="34" charset="0"/>
              <a:buChar char="+"/>
            </a:pPr>
            <a:r>
              <a:rPr lang="fi-FI" dirty="0" smtClean="0">
                <a:solidFill>
                  <a:schemeClr val="bg1"/>
                </a:solidFill>
              </a:rPr>
              <a:t>Työn henkinen kuormitus</a:t>
            </a:r>
          </a:p>
          <a:p>
            <a:pPr>
              <a:buFont typeface="Calibri" pitchFamily="34" charset="0"/>
              <a:buChar char="+"/>
            </a:pPr>
            <a:r>
              <a:rPr lang="fi-FI" dirty="0" smtClean="0">
                <a:solidFill>
                  <a:schemeClr val="bg1"/>
                </a:solidFill>
              </a:rPr>
              <a:t>Liikkuva osa-aikatyö</a:t>
            </a:r>
          </a:p>
          <a:p>
            <a:pPr>
              <a:buFont typeface="Calibri" pitchFamily="34" charset="0"/>
              <a:buChar char="+"/>
            </a:pPr>
            <a:r>
              <a:rPr lang="fi-FI" dirty="0" smtClean="0">
                <a:solidFill>
                  <a:schemeClr val="bg1"/>
                </a:solidFill>
              </a:rPr>
              <a:t>Yrittäjätyö</a:t>
            </a:r>
          </a:p>
          <a:p>
            <a:pPr>
              <a:buFont typeface="Calibri" pitchFamily="34" charset="0"/>
              <a:buChar char="+"/>
            </a:pPr>
            <a:r>
              <a:rPr lang="fi-FI" dirty="0" smtClean="0">
                <a:solidFill>
                  <a:schemeClr val="bg1"/>
                </a:solidFill>
              </a:rPr>
              <a:t>Yksilölliset työsopimukset</a:t>
            </a:r>
          </a:p>
          <a:p>
            <a:pPr>
              <a:buFont typeface="Calibri" pitchFamily="34" charset="0"/>
              <a:buChar char="+"/>
            </a:pPr>
            <a:r>
              <a:rPr lang="fi-FI" dirty="0" smtClean="0">
                <a:solidFill>
                  <a:schemeClr val="bg1"/>
                </a:solidFill>
              </a:rPr>
              <a:t>Usean ammatin työurat</a:t>
            </a:r>
            <a:endParaRPr lang="en-GB" dirty="0">
              <a:solidFill>
                <a:schemeClr val="bg1"/>
              </a:solidFill>
            </a:endParaRPr>
          </a:p>
        </p:txBody>
      </p:sp>
      <p:sp>
        <p:nvSpPr>
          <p:cNvPr id="11" name="Rounded Rectangle 10"/>
          <p:cNvSpPr/>
          <p:nvPr/>
        </p:nvSpPr>
        <p:spPr>
          <a:xfrm rot="10800000">
            <a:off x="438912" y="1900505"/>
            <a:ext cx="8311896" cy="306324"/>
          </a:xfrm>
          <a:prstGeom prst="roundRect">
            <a:avLst/>
          </a:prstGeom>
          <a:gradFill flip="none" rotWithShape="1">
            <a:gsLst>
              <a:gs pos="0">
                <a:srgbClr val="E83C98"/>
              </a:gs>
              <a:gs pos="100000">
                <a:srgbClr val="009EDA"/>
              </a:gs>
              <a:gs pos="100000">
                <a:srgbClr val="009EDA">
                  <a:lumMod val="89000"/>
                  <a:lumOff val="11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438912" y="1254174"/>
            <a:ext cx="8238744" cy="646331"/>
          </a:xfrm>
          <a:prstGeom prst="rect">
            <a:avLst/>
          </a:prstGeom>
          <a:noFill/>
        </p:spPr>
        <p:txBody>
          <a:bodyPr wrap="square" rtlCol="0">
            <a:spAutoFit/>
          </a:bodyPr>
          <a:lstStyle/>
          <a:p>
            <a:pPr algn="ctr"/>
            <a:r>
              <a:rPr lang="fi-FI" dirty="0" smtClean="0">
                <a:solidFill>
                  <a:prstClr val="white"/>
                </a:solidFill>
              </a:rPr>
              <a:t>Automaatio ja työn tuottavuuden kasvu vähentävät työpaikkoja,</a:t>
            </a:r>
          </a:p>
          <a:p>
            <a:pPr algn="ctr"/>
            <a:r>
              <a:rPr lang="fi-FI" dirty="0" smtClean="0">
                <a:solidFill>
                  <a:prstClr val="white"/>
                </a:solidFill>
              </a:rPr>
              <a:t>hintojen lasku ja ostovoiman kasvu lisäävät niitä </a:t>
            </a:r>
            <a:endParaRPr lang="en-GB" dirty="0">
              <a:solidFill>
                <a:prstClr val="white"/>
              </a:solidFill>
            </a:endParaRPr>
          </a:p>
        </p:txBody>
      </p:sp>
      <p:sp>
        <p:nvSpPr>
          <p:cNvPr id="12" name="Plus 11"/>
          <p:cNvSpPr/>
          <p:nvPr/>
        </p:nvSpPr>
        <p:spPr>
          <a:xfrm>
            <a:off x="8353584" y="1927667"/>
            <a:ext cx="252000" cy="252000"/>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Minus 12"/>
          <p:cNvSpPr/>
          <p:nvPr/>
        </p:nvSpPr>
        <p:spPr>
          <a:xfrm>
            <a:off x="539496" y="1927667"/>
            <a:ext cx="252000" cy="252000"/>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extBox 13"/>
          <p:cNvSpPr txBox="1"/>
          <p:nvPr/>
        </p:nvSpPr>
        <p:spPr>
          <a:xfrm>
            <a:off x="905256" y="1884390"/>
            <a:ext cx="2834640" cy="338554"/>
          </a:xfrm>
          <a:prstGeom prst="rect">
            <a:avLst/>
          </a:prstGeom>
          <a:noFill/>
        </p:spPr>
        <p:txBody>
          <a:bodyPr wrap="square" rtlCol="0">
            <a:spAutoFit/>
          </a:bodyPr>
          <a:lstStyle/>
          <a:p>
            <a:r>
              <a:rPr lang="fi-FI" sz="1600" dirty="0" smtClean="0">
                <a:solidFill>
                  <a:prstClr val="white"/>
                </a:solidFill>
              </a:rPr>
              <a:t>Lyhenee, vähenee, supistuu</a:t>
            </a:r>
            <a:endParaRPr lang="en-GB" sz="1600" dirty="0">
              <a:solidFill>
                <a:prstClr val="white"/>
              </a:solidFill>
            </a:endParaRPr>
          </a:p>
        </p:txBody>
      </p:sp>
      <p:sp>
        <p:nvSpPr>
          <p:cNvPr id="15" name="TextBox 14"/>
          <p:cNvSpPr txBox="1"/>
          <p:nvPr/>
        </p:nvSpPr>
        <p:spPr>
          <a:xfrm>
            <a:off x="5711952" y="1884390"/>
            <a:ext cx="2490216" cy="338554"/>
          </a:xfrm>
          <a:prstGeom prst="rect">
            <a:avLst/>
          </a:prstGeom>
          <a:noFill/>
        </p:spPr>
        <p:txBody>
          <a:bodyPr wrap="square" rtlCol="0">
            <a:spAutoFit/>
          </a:bodyPr>
          <a:lstStyle/>
          <a:p>
            <a:r>
              <a:rPr lang="fi-FI" sz="1600" dirty="0" smtClean="0">
                <a:solidFill>
                  <a:prstClr val="white"/>
                </a:solidFill>
              </a:rPr>
              <a:t>Pitenee, lisääntyy, laajenee</a:t>
            </a:r>
            <a:endParaRPr lang="en-GB" sz="1600" dirty="0">
              <a:solidFill>
                <a:prstClr val="white"/>
              </a:solidFill>
            </a:endParaRPr>
          </a:p>
        </p:txBody>
      </p:sp>
    </p:spTree>
    <p:extLst>
      <p:ext uri="{BB962C8B-B14F-4D97-AF65-F5344CB8AC3E}">
        <p14:creationId xmlns:p14="http://schemas.microsoft.com/office/powerpoint/2010/main" val="1603097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fi-FI" sz="2800" dirty="0" smtClean="0">
                <a:solidFill>
                  <a:schemeClr val="bg1"/>
                </a:solidFill>
              </a:rPr>
              <a:t>Julkinen palvelu supistuu ja siirtyy tehottomasta</a:t>
            </a:r>
            <a:br>
              <a:rPr lang="fi-FI" sz="2800" dirty="0" smtClean="0">
                <a:solidFill>
                  <a:schemeClr val="bg1"/>
                </a:solidFill>
              </a:rPr>
            </a:br>
            <a:r>
              <a:rPr lang="fi-FI" sz="2800" dirty="0" smtClean="0">
                <a:solidFill>
                  <a:schemeClr val="bg1"/>
                </a:solidFill>
              </a:rPr>
              <a:t>tuottajaroolista tehokkaaseen tilaajarooliin</a:t>
            </a:r>
            <a:endParaRPr lang="fi-FI" sz="2800" dirty="0">
              <a:solidFill>
                <a:schemeClr val="bg1"/>
              </a:solidFill>
            </a:endParaRPr>
          </a:p>
        </p:txBody>
      </p:sp>
      <p:grpSp>
        <p:nvGrpSpPr>
          <p:cNvPr id="22" name="Group 21"/>
          <p:cNvGrpSpPr>
            <a:grpSpLocks noChangeAspect="1"/>
          </p:cNvGrpSpPr>
          <p:nvPr/>
        </p:nvGrpSpPr>
        <p:grpSpPr>
          <a:xfrm>
            <a:off x="1448777" y="1495747"/>
            <a:ext cx="6246446" cy="4519999"/>
            <a:chOff x="1044000" y="843411"/>
            <a:chExt cx="7056100" cy="5105873"/>
          </a:xfrm>
        </p:grpSpPr>
        <p:sp>
          <p:nvSpPr>
            <p:cNvPr id="24" name="TextBox 23"/>
            <p:cNvSpPr txBox="1"/>
            <p:nvPr/>
          </p:nvSpPr>
          <p:spPr>
            <a:xfrm>
              <a:off x="3258441" y="843411"/>
              <a:ext cx="2402639" cy="310638"/>
            </a:xfrm>
            <a:prstGeom prst="rect">
              <a:avLst/>
            </a:prstGeom>
            <a:noFill/>
            <a:effectLst/>
          </p:spPr>
          <p:txBody>
            <a:bodyPr wrap="square" rtlCol="0">
              <a:noAutofit/>
            </a:bodyPr>
            <a:lstStyle/>
            <a:p>
              <a:pPr algn="ctr"/>
              <a:r>
                <a:rPr lang="fi-FI" sz="1200" b="1" dirty="0" smtClean="0">
                  <a:solidFill>
                    <a:prstClr val="white"/>
                  </a:solidFill>
                  <a:latin typeface="Myriad Pro" pitchFamily="34" charset="0"/>
                </a:rPr>
                <a:t>Globaali palvelukilpailu</a:t>
              </a:r>
              <a:endParaRPr lang="fi-FI" sz="1200" b="1" dirty="0">
                <a:solidFill>
                  <a:prstClr val="white"/>
                </a:solidFill>
                <a:latin typeface="Myriad Pro" pitchFamily="34" charset="0"/>
              </a:endParaRPr>
            </a:p>
          </p:txBody>
        </p:sp>
        <p:grpSp>
          <p:nvGrpSpPr>
            <p:cNvPr id="25" name="Group 24"/>
            <p:cNvGrpSpPr/>
            <p:nvPr/>
          </p:nvGrpSpPr>
          <p:grpSpPr>
            <a:xfrm>
              <a:off x="1836000" y="1763816"/>
              <a:ext cx="5271331" cy="3167168"/>
              <a:chOff x="1421650" y="1088740"/>
              <a:chExt cx="5850650" cy="4590510"/>
            </a:xfrm>
          </p:grpSpPr>
          <p:cxnSp>
            <p:nvCxnSpPr>
              <p:cNvPr id="37" name="Straight Connector 36"/>
              <p:cNvCxnSpPr/>
              <p:nvPr/>
            </p:nvCxnSpPr>
            <p:spPr>
              <a:xfrm>
                <a:off x="1421650" y="1088740"/>
                <a:ext cx="5850650" cy="45905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345541" y="4022692"/>
                <a:ext cx="354111" cy="190999"/>
              </a:xfrm>
              <a:prstGeom prst="straightConnector1">
                <a:avLst/>
              </a:prstGeom>
              <a:ln w="12700">
                <a:tailEnd type="arrow"/>
              </a:ln>
              <a:effectLst/>
            </p:spPr>
            <p:style>
              <a:lnRef idx="2">
                <a:schemeClr val="dk1"/>
              </a:lnRef>
              <a:fillRef idx="0">
                <a:schemeClr val="dk1"/>
              </a:fillRef>
              <a:effectRef idx="1">
                <a:schemeClr val="dk1"/>
              </a:effectRef>
              <a:fontRef idx="minor">
                <a:schemeClr val="tx1"/>
              </a:fontRef>
            </p:style>
          </p:cxnSp>
          <p:sp>
            <p:nvSpPr>
              <p:cNvPr id="39" name="Oval 38"/>
              <p:cNvSpPr>
                <a:spLocks noChangeAspect="1"/>
              </p:cNvSpPr>
              <p:nvPr/>
            </p:nvSpPr>
            <p:spPr>
              <a:xfrm>
                <a:off x="1781688" y="3789038"/>
                <a:ext cx="1701003" cy="1700999"/>
              </a:xfrm>
              <a:prstGeom prst="ellipse">
                <a:avLst/>
              </a:prstGeom>
              <a:solidFill>
                <a:srgbClr val="E83C9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fi-FI" sz="1200" dirty="0" smtClean="0">
                    <a:solidFill>
                      <a:prstClr val="white"/>
                    </a:solidFill>
                    <a:effectLst>
                      <a:outerShdw blurRad="38100" dist="38100" dir="2700000" algn="tl">
                        <a:srgbClr val="000000">
                          <a:alpha val="43137"/>
                        </a:srgbClr>
                      </a:outerShdw>
                    </a:effectLst>
                    <a:latin typeface="Myriad Pro" pitchFamily="34" charset="0"/>
                  </a:rPr>
                  <a:t>Julkinen palvelu-</a:t>
                </a:r>
              </a:p>
              <a:p>
                <a:pPr algn="ctr"/>
                <a:r>
                  <a:rPr lang="fi-FI" sz="1200" dirty="0" smtClean="0">
                    <a:solidFill>
                      <a:prstClr val="white"/>
                    </a:solidFill>
                    <a:effectLst>
                      <a:outerShdw blurRad="38100" dist="38100" dir="2700000" algn="tl">
                        <a:srgbClr val="000000">
                          <a:alpha val="43137"/>
                        </a:srgbClr>
                      </a:outerShdw>
                    </a:effectLst>
                    <a:latin typeface="Myriad Pro" pitchFamily="34" charset="0"/>
                  </a:rPr>
                  <a:t>tuotanto</a:t>
                </a:r>
                <a:endParaRPr lang="en-GB" sz="1200" dirty="0">
                  <a:solidFill>
                    <a:prstClr val="white"/>
                  </a:solidFill>
                  <a:effectLst>
                    <a:outerShdw blurRad="38100" dist="38100" dir="2700000" algn="tl">
                      <a:srgbClr val="000000">
                        <a:alpha val="43137"/>
                      </a:srgbClr>
                    </a:outerShdw>
                  </a:effectLst>
                  <a:latin typeface="Myriad Pro" pitchFamily="34" charset="0"/>
                </a:endParaRPr>
              </a:p>
            </p:txBody>
          </p:sp>
          <p:sp>
            <p:nvSpPr>
              <p:cNvPr id="40" name="Oval 39"/>
              <p:cNvSpPr>
                <a:spLocks noChangeAspect="1"/>
              </p:cNvSpPr>
              <p:nvPr/>
            </p:nvSpPr>
            <p:spPr>
              <a:xfrm>
                <a:off x="3602048" y="2798929"/>
                <a:ext cx="1701002" cy="1700999"/>
              </a:xfrm>
              <a:prstGeom prst="ellipse">
                <a:avLst/>
              </a:prstGeom>
              <a:solidFill>
                <a:srgbClr val="E83C9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fi-FI" sz="1100" dirty="0" smtClean="0">
                    <a:solidFill>
                      <a:prstClr val="white"/>
                    </a:solidFill>
                    <a:effectLst>
                      <a:outerShdw blurRad="38100" dist="38100" dir="2700000" algn="tl">
                        <a:srgbClr val="000000">
                          <a:alpha val="43137"/>
                        </a:srgbClr>
                      </a:outerShdw>
                    </a:effectLst>
                    <a:latin typeface="Myriad Pro" pitchFamily="34" charset="0"/>
                  </a:rPr>
                  <a:t>Julkinen ja yksityinen </a:t>
                </a:r>
              </a:p>
              <a:p>
                <a:pPr algn="ctr"/>
                <a:r>
                  <a:rPr lang="fi-FI" sz="1100" dirty="0" smtClean="0">
                    <a:solidFill>
                      <a:prstClr val="white"/>
                    </a:solidFill>
                    <a:effectLst>
                      <a:outerShdw blurRad="38100" dist="38100" dir="2700000" algn="tl">
                        <a:srgbClr val="000000">
                          <a:alpha val="43137"/>
                        </a:srgbClr>
                      </a:outerShdw>
                    </a:effectLst>
                    <a:latin typeface="Myriad Pro" pitchFamily="34" charset="0"/>
                  </a:rPr>
                  <a:t>palvelukumppanuus</a:t>
                </a:r>
              </a:p>
            </p:txBody>
          </p:sp>
          <p:sp>
            <p:nvSpPr>
              <p:cNvPr id="41" name="Oval 40"/>
              <p:cNvSpPr>
                <a:spLocks noChangeAspect="1"/>
              </p:cNvSpPr>
              <p:nvPr/>
            </p:nvSpPr>
            <p:spPr>
              <a:xfrm>
                <a:off x="5422410" y="1916469"/>
                <a:ext cx="1701002" cy="1700999"/>
              </a:xfrm>
              <a:prstGeom prst="ellipse">
                <a:avLst/>
              </a:prstGeom>
              <a:solidFill>
                <a:srgbClr val="E83C9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fi-FI" sz="1200" dirty="0" smtClean="0">
                    <a:solidFill>
                      <a:prstClr val="white"/>
                    </a:solidFill>
                    <a:effectLst>
                      <a:outerShdw blurRad="38100" dist="38100" dir="2700000" algn="tl">
                        <a:srgbClr val="000000">
                          <a:alpha val="43137"/>
                        </a:srgbClr>
                      </a:outerShdw>
                    </a:effectLst>
                    <a:latin typeface="Myriad Pro" pitchFamily="34" charset="0"/>
                  </a:rPr>
                  <a:t>Yksityinen palvelu-</a:t>
                </a:r>
              </a:p>
              <a:p>
                <a:pPr algn="ctr"/>
                <a:r>
                  <a:rPr lang="fi-FI" sz="1200" dirty="0" smtClean="0">
                    <a:solidFill>
                      <a:prstClr val="white"/>
                    </a:solidFill>
                    <a:effectLst>
                      <a:outerShdw blurRad="38100" dist="38100" dir="2700000" algn="tl">
                        <a:srgbClr val="000000">
                          <a:alpha val="43137"/>
                        </a:srgbClr>
                      </a:outerShdw>
                    </a:effectLst>
                    <a:latin typeface="Myriad Pro" pitchFamily="34" charset="0"/>
                  </a:rPr>
                  <a:t>tuotanto</a:t>
                </a:r>
                <a:endParaRPr lang="en-GB" sz="1200" dirty="0">
                  <a:solidFill>
                    <a:prstClr val="white"/>
                  </a:solidFill>
                  <a:effectLst>
                    <a:outerShdw blurRad="38100" dist="38100" dir="2700000" algn="tl">
                      <a:srgbClr val="000000">
                        <a:alpha val="43137"/>
                      </a:srgbClr>
                    </a:outerShdw>
                  </a:effectLst>
                  <a:latin typeface="Myriad Pro" pitchFamily="34" charset="0"/>
                </a:endParaRPr>
              </a:p>
            </p:txBody>
          </p:sp>
          <p:sp>
            <p:nvSpPr>
              <p:cNvPr id="42" name="Rectangle 41"/>
              <p:cNvSpPr/>
              <p:nvPr/>
            </p:nvSpPr>
            <p:spPr>
              <a:xfrm>
                <a:off x="1421650" y="1088740"/>
                <a:ext cx="5850650" cy="45905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prstClr val="white"/>
                  </a:solidFill>
                </a:endParaRPr>
              </a:p>
            </p:txBody>
          </p:sp>
          <p:cxnSp>
            <p:nvCxnSpPr>
              <p:cNvPr id="43" name="Straight Arrow Connector 42"/>
              <p:cNvCxnSpPr/>
              <p:nvPr/>
            </p:nvCxnSpPr>
            <p:spPr>
              <a:xfrm flipV="1">
                <a:off x="5175849" y="3063671"/>
                <a:ext cx="309448" cy="171235"/>
              </a:xfrm>
              <a:prstGeom prst="straightConnector1">
                <a:avLst/>
              </a:prstGeom>
              <a:ln w="12700">
                <a:tailEnd type="arrow"/>
              </a:ln>
              <a:effectLst/>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3763895" y="1187642"/>
              <a:ext cx="1391730" cy="576175"/>
              <a:chOff x="3266854" y="1089971"/>
              <a:chExt cx="1391730" cy="286071"/>
            </a:xfrm>
          </p:grpSpPr>
          <p:cxnSp>
            <p:nvCxnSpPr>
              <p:cNvPr id="34" name="Straight Arrow Connector 33"/>
              <p:cNvCxnSpPr/>
              <p:nvPr/>
            </p:nvCxnSpPr>
            <p:spPr>
              <a:xfrm>
                <a:off x="3266854" y="1089971"/>
                <a:ext cx="0" cy="28267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62719" y="1089972"/>
                <a:ext cx="0" cy="28267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58584" y="1093371"/>
                <a:ext cx="0" cy="28267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763896" y="4930986"/>
              <a:ext cx="1390425" cy="569333"/>
              <a:chOff x="3176845" y="5530971"/>
              <a:chExt cx="1390425" cy="267921"/>
            </a:xfrm>
          </p:grpSpPr>
          <p:cxnSp>
            <p:nvCxnSpPr>
              <p:cNvPr id="31" name="Straight Arrow Connector 30"/>
              <p:cNvCxnSpPr/>
              <p:nvPr/>
            </p:nvCxnSpPr>
            <p:spPr>
              <a:xfrm rot="10800000">
                <a:off x="3176845" y="5530971"/>
                <a:ext cx="0" cy="26791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3872709" y="5530971"/>
                <a:ext cx="0" cy="26791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567270" y="5530974"/>
                <a:ext cx="0" cy="26791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629184" y="5536169"/>
              <a:ext cx="3786811" cy="413115"/>
            </a:xfrm>
            <a:prstGeom prst="rect">
              <a:avLst/>
            </a:prstGeom>
            <a:noFill/>
            <a:effectLst/>
          </p:spPr>
          <p:txBody>
            <a:bodyPr wrap="square" rtlCol="0">
              <a:noAutofit/>
            </a:bodyPr>
            <a:lstStyle/>
            <a:p>
              <a:pPr algn="ctr"/>
              <a:r>
                <a:rPr lang="fi-FI" sz="1200" b="1" dirty="0">
                  <a:solidFill>
                    <a:prstClr val="white"/>
                  </a:solidFill>
                  <a:latin typeface="Myriad Pro" pitchFamily="34" charset="0"/>
                </a:rPr>
                <a:t>Palveluautomaatio ja julkinen itsepalvelu </a:t>
              </a:r>
            </a:p>
          </p:txBody>
        </p:sp>
        <p:sp>
          <p:nvSpPr>
            <p:cNvPr id="29" name="TextBox 28"/>
            <p:cNvSpPr txBox="1"/>
            <p:nvPr/>
          </p:nvSpPr>
          <p:spPr>
            <a:xfrm>
              <a:off x="1044000" y="1790235"/>
              <a:ext cx="900100" cy="834408"/>
            </a:xfrm>
            <a:prstGeom prst="rect">
              <a:avLst/>
            </a:prstGeom>
            <a:noFill/>
            <a:effectLst/>
          </p:spPr>
          <p:txBody>
            <a:bodyPr wrap="square" lIns="0" tIns="0" rIns="0" bIns="0" rtlCol="0">
              <a:spAutoFit/>
            </a:bodyPr>
            <a:lstStyle/>
            <a:p>
              <a:r>
                <a:rPr lang="fi-FI" sz="1200" dirty="0" smtClean="0">
                  <a:solidFill>
                    <a:prstClr val="white"/>
                  </a:solidFill>
                  <a:latin typeface="Myriad Pro" pitchFamily="34" charset="0"/>
                </a:rPr>
                <a:t>Julkinen</a:t>
              </a:r>
            </a:p>
            <a:p>
              <a:r>
                <a:rPr lang="fi-FI" sz="1200" dirty="0" smtClean="0">
                  <a:solidFill>
                    <a:prstClr val="white"/>
                  </a:solidFill>
                  <a:latin typeface="Myriad Pro" pitchFamily="34" charset="0"/>
                </a:rPr>
                <a:t>sektori</a:t>
              </a:r>
            </a:p>
            <a:p>
              <a:r>
                <a:rPr lang="fi-FI" sz="1200" dirty="0" smtClean="0">
                  <a:solidFill>
                    <a:prstClr val="white"/>
                  </a:solidFill>
                  <a:latin typeface="Myriad Pro" pitchFamily="34" charset="0"/>
                </a:rPr>
                <a:t>tilaajana ja</a:t>
              </a:r>
            </a:p>
            <a:p>
              <a:r>
                <a:rPr lang="fi-FI" sz="1200" dirty="0" smtClean="0">
                  <a:solidFill>
                    <a:prstClr val="white"/>
                  </a:solidFill>
                  <a:latin typeface="Myriad Pro" pitchFamily="34" charset="0"/>
                </a:rPr>
                <a:t>tuottajana </a:t>
              </a:r>
              <a:endParaRPr lang="fi-FI" sz="1200" dirty="0">
                <a:solidFill>
                  <a:prstClr val="white"/>
                </a:solidFill>
                <a:latin typeface="Myriad Pro" pitchFamily="34" charset="0"/>
              </a:endParaRPr>
            </a:p>
          </p:txBody>
        </p:sp>
        <p:sp>
          <p:nvSpPr>
            <p:cNvPr id="30" name="TextBox 29"/>
            <p:cNvSpPr txBox="1"/>
            <p:nvPr/>
          </p:nvSpPr>
          <p:spPr>
            <a:xfrm>
              <a:off x="7200000" y="1790235"/>
              <a:ext cx="900100" cy="625806"/>
            </a:xfrm>
            <a:prstGeom prst="rect">
              <a:avLst/>
            </a:prstGeom>
            <a:noFill/>
            <a:effectLst/>
          </p:spPr>
          <p:txBody>
            <a:bodyPr wrap="square" lIns="0" tIns="0" rIns="0" bIns="0" rtlCol="0">
              <a:spAutoFit/>
            </a:bodyPr>
            <a:lstStyle/>
            <a:p>
              <a:r>
                <a:rPr lang="fi-FI" sz="1200" dirty="0" smtClean="0">
                  <a:solidFill>
                    <a:prstClr val="white"/>
                  </a:solidFill>
                  <a:latin typeface="Myriad Pro" pitchFamily="34" charset="0"/>
                </a:rPr>
                <a:t>Julkinen</a:t>
              </a:r>
            </a:p>
            <a:p>
              <a:r>
                <a:rPr lang="fi-FI" sz="1200" dirty="0" smtClean="0">
                  <a:solidFill>
                    <a:prstClr val="white"/>
                  </a:solidFill>
                  <a:latin typeface="Myriad Pro" pitchFamily="34" charset="0"/>
                </a:rPr>
                <a:t>sektori</a:t>
              </a:r>
            </a:p>
            <a:p>
              <a:r>
                <a:rPr lang="fi-FI" sz="1200" dirty="0" smtClean="0">
                  <a:solidFill>
                    <a:prstClr val="white"/>
                  </a:solidFill>
                  <a:latin typeface="Myriad Pro" pitchFamily="34" charset="0"/>
                </a:rPr>
                <a:t>tilaajana</a:t>
              </a:r>
              <a:endParaRPr lang="fi-FI" sz="1200" dirty="0">
                <a:solidFill>
                  <a:prstClr val="white"/>
                </a:solidFill>
                <a:latin typeface="Myriad Pro" pitchFamily="34" charset="0"/>
              </a:endParaRPr>
            </a:p>
          </p:txBody>
        </p:sp>
      </p:grpSp>
      <p:sp>
        <p:nvSpPr>
          <p:cNvPr id="44" name="Title 1"/>
          <p:cNvSpPr txBox="1">
            <a:spLocks/>
          </p:cNvSpPr>
          <p:nvPr/>
        </p:nvSpPr>
        <p:spPr>
          <a:xfrm>
            <a:off x="859782" y="6391870"/>
            <a:ext cx="7772400" cy="461665"/>
          </a:xfrm>
          <a:prstGeom prst="rect">
            <a:avLst/>
          </a:prstGeom>
        </p:spPr>
        <p:txBody>
          <a:bodyPr l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i-FI" sz="1200" dirty="0" smtClean="0">
                <a:solidFill>
                  <a:schemeClr val="bg1">
                    <a:lumMod val="85000"/>
                  </a:schemeClr>
                </a:solidFill>
                <a:cs typeface="Arial" pitchFamily="34" charset="0"/>
              </a:rPr>
              <a:t>Lähde:  Lehti, Rouvinen &amp; Ylä-Anttila 2012, </a:t>
            </a:r>
            <a:r>
              <a:rPr lang="fi-FI" sz="1200" i="1" dirty="0" smtClean="0">
                <a:solidFill>
                  <a:schemeClr val="bg1">
                    <a:lumMod val="85000"/>
                  </a:schemeClr>
                </a:solidFill>
                <a:cs typeface="Arial" pitchFamily="34" charset="0"/>
              </a:rPr>
              <a:t>Suuri Hämmennys: Työ ja tuotanto digitaalisessa murroksessa</a:t>
            </a:r>
            <a:r>
              <a:rPr lang="fi-FI" sz="1200" dirty="0" smtClean="0">
                <a:solidFill>
                  <a:schemeClr val="bg1">
                    <a:lumMod val="85000"/>
                  </a:schemeClr>
                </a:solidFill>
                <a:cs typeface="Arial" pitchFamily="34" charset="0"/>
              </a:rPr>
              <a:t>, Taloustieto </a:t>
            </a:r>
          </a:p>
          <a:p>
            <a:pPr algn="l"/>
            <a:r>
              <a:rPr lang="fi-FI" sz="1200" dirty="0" smtClean="0">
                <a:solidFill>
                  <a:schemeClr val="bg1">
                    <a:lumMod val="85000"/>
                  </a:schemeClr>
                </a:solidFill>
                <a:cs typeface="Arial" pitchFamily="34" charset="0"/>
              </a:rPr>
              <a:t>(ETLA B 254), s. 104.</a:t>
            </a:r>
            <a:endParaRPr lang="en-US" sz="1200" dirty="0">
              <a:solidFill>
                <a:schemeClr val="bg1">
                  <a:lumMod val="85000"/>
                </a:schemeClr>
              </a:solidFill>
              <a:cs typeface="Arial" pitchFamily="34" charset="0"/>
            </a:endParaRPr>
          </a:p>
        </p:txBody>
      </p:sp>
    </p:spTree>
    <p:extLst>
      <p:ext uri="{BB962C8B-B14F-4D97-AF65-F5344CB8AC3E}">
        <p14:creationId xmlns:p14="http://schemas.microsoft.com/office/powerpoint/2010/main" val="1558579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4343400" y="257063"/>
            <a:ext cx="4686300" cy="4708981"/>
          </a:xfrm>
          <a:prstGeom prst="rect">
            <a:avLst/>
          </a:prstGeom>
          <a:noFill/>
        </p:spPr>
        <p:txBody>
          <a:bodyPr wrap="square" rtlCol="0">
            <a:spAutoFit/>
          </a:bodyPr>
          <a:lstStyle/>
          <a:p>
            <a:r>
              <a:rPr lang="fi-FI" sz="5000" dirty="0" smtClean="0">
                <a:solidFill>
                  <a:prstClr val="white"/>
                </a:solidFill>
              </a:rPr>
              <a:t>Mistä tullaan? </a:t>
            </a:r>
          </a:p>
          <a:p>
            <a:r>
              <a:rPr lang="fi-FI" sz="3000" dirty="0" smtClean="0">
                <a:solidFill>
                  <a:schemeClr val="bg1">
                    <a:lumMod val="95000"/>
                  </a:schemeClr>
                </a:solidFill>
              </a:rPr>
              <a:t> Pekka </a:t>
            </a:r>
            <a:r>
              <a:rPr lang="fi-FI" sz="3000" b="1" dirty="0" err="1" smtClean="0">
                <a:solidFill>
                  <a:schemeClr val="bg1">
                    <a:lumMod val="95000"/>
                  </a:schemeClr>
                </a:solidFill>
              </a:rPr>
              <a:t>Ylä-Anttila</a:t>
            </a:r>
            <a:endParaRPr lang="fi-FI" sz="3000" dirty="0" smtClean="0">
              <a:solidFill>
                <a:schemeClr val="bg1">
                  <a:lumMod val="95000"/>
                </a:schemeClr>
              </a:solidFill>
            </a:endParaRPr>
          </a:p>
          <a:p>
            <a:endParaRPr lang="fi-FI" sz="3000" dirty="0" smtClean="0">
              <a:solidFill>
                <a:prstClr val="white"/>
              </a:solidFill>
            </a:endParaRPr>
          </a:p>
          <a:p>
            <a:r>
              <a:rPr lang="fi-FI" sz="5000" dirty="0" smtClean="0">
                <a:solidFill>
                  <a:prstClr val="white"/>
                </a:solidFill>
              </a:rPr>
              <a:t>Missä ollaan?</a:t>
            </a:r>
            <a:endParaRPr lang="fi-FI" sz="5000" dirty="0">
              <a:solidFill>
                <a:prstClr val="white"/>
              </a:solidFill>
            </a:endParaRPr>
          </a:p>
          <a:p>
            <a:r>
              <a:rPr lang="fi-FI" sz="3000" dirty="0" smtClean="0">
                <a:solidFill>
                  <a:schemeClr val="bg1">
                    <a:lumMod val="95000"/>
                  </a:schemeClr>
                </a:solidFill>
              </a:rPr>
              <a:t> Petri </a:t>
            </a:r>
            <a:r>
              <a:rPr lang="fi-FI" sz="3000" b="1" dirty="0" smtClean="0">
                <a:solidFill>
                  <a:schemeClr val="bg1">
                    <a:lumMod val="95000"/>
                  </a:schemeClr>
                </a:solidFill>
              </a:rPr>
              <a:t>Rouvinen</a:t>
            </a:r>
            <a:endParaRPr lang="fi-FI" sz="3000" dirty="0">
              <a:solidFill>
                <a:schemeClr val="bg1">
                  <a:lumMod val="95000"/>
                </a:schemeClr>
              </a:solidFill>
            </a:endParaRPr>
          </a:p>
          <a:p>
            <a:endParaRPr lang="fi-FI" sz="3000" dirty="0">
              <a:solidFill>
                <a:prstClr val="white"/>
              </a:solidFill>
            </a:endParaRPr>
          </a:p>
          <a:p>
            <a:r>
              <a:rPr lang="fi-FI" sz="5000" dirty="0" smtClean="0">
                <a:solidFill>
                  <a:prstClr val="white"/>
                </a:solidFill>
              </a:rPr>
              <a:t>Mihin </a:t>
            </a:r>
            <a:r>
              <a:rPr lang="fi-FI" sz="5000" dirty="0">
                <a:solidFill>
                  <a:prstClr val="white"/>
                </a:solidFill>
              </a:rPr>
              <a:t>m</a:t>
            </a:r>
            <a:r>
              <a:rPr lang="fi-FI" sz="5000" dirty="0" smtClean="0">
                <a:solidFill>
                  <a:prstClr val="white"/>
                </a:solidFill>
              </a:rPr>
              <a:t>ennään?</a:t>
            </a:r>
            <a:endParaRPr lang="fi-FI" sz="3000" dirty="0">
              <a:solidFill>
                <a:prstClr val="white"/>
              </a:solidFill>
            </a:endParaRPr>
          </a:p>
          <a:p>
            <a:r>
              <a:rPr lang="fi-FI" sz="3000" dirty="0" smtClean="0">
                <a:solidFill>
                  <a:schemeClr val="bg1">
                    <a:lumMod val="95000"/>
                  </a:schemeClr>
                </a:solidFill>
              </a:rPr>
              <a:t> Matti </a:t>
            </a:r>
            <a:r>
              <a:rPr lang="fi-FI" sz="3000" b="1" dirty="0" smtClean="0">
                <a:solidFill>
                  <a:schemeClr val="bg1">
                    <a:lumMod val="95000"/>
                  </a:schemeClr>
                </a:solidFill>
              </a:rPr>
              <a:t>Lehti</a:t>
            </a:r>
            <a:r>
              <a:rPr lang="fi-FI" sz="3000" dirty="0" smtClean="0">
                <a:solidFill>
                  <a:schemeClr val="bg1">
                    <a:lumMod val="95000"/>
                  </a:schemeClr>
                </a:solidFill>
              </a:rPr>
              <a:t> </a:t>
            </a:r>
            <a:endParaRPr lang="fi-FI" sz="3000" dirty="0">
              <a:solidFill>
                <a:schemeClr val="bg1">
                  <a:lumMod val="95000"/>
                </a:schemeClr>
              </a:solidFill>
            </a:endParaRPr>
          </a:p>
        </p:txBody>
      </p:sp>
      <p:cxnSp>
        <p:nvCxnSpPr>
          <p:cNvPr id="3" name="Straight Connector 2"/>
          <p:cNvCxnSpPr/>
          <p:nvPr/>
        </p:nvCxnSpPr>
        <p:spPr>
          <a:xfrm>
            <a:off x="0" y="5372100"/>
            <a:ext cx="9144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5217" y="5568726"/>
            <a:ext cx="7419018" cy="1169551"/>
          </a:xfrm>
          <a:prstGeom prst="rect">
            <a:avLst/>
          </a:prstGeom>
          <a:noFill/>
        </p:spPr>
        <p:txBody>
          <a:bodyPr wrap="none" rtlCol="0">
            <a:spAutoFit/>
          </a:bodyPr>
          <a:lstStyle/>
          <a:p>
            <a:pPr algn="r"/>
            <a:r>
              <a:rPr lang="fi-FI" sz="7000" dirty="0" smtClean="0">
                <a:solidFill>
                  <a:schemeClr val="bg1"/>
                </a:solidFill>
              </a:rPr>
              <a:t>Railakas keskustelu</a:t>
            </a:r>
            <a:r>
              <a:rPr lang="fi-FI" sz="7000" dirty="0" smtClean="0">
                <a:solidFill>
                  <a:schemeClr val="bg1"/>
                </a:solidFill>
              </a:rPr>
              <a:t>!</a:t>
            </a:r>
            <a:endParaRPr lang="fi-FI" sz="7000" dirty="0" smtClean="0">
              <a:solidFill>
                <a:schemeClr val="bg1">
                  <a:lumMod val="65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79400"/>
            <a:ext cx="3086485" cy="4680000"/>
          </a:xfrm>
          <a:prstGeom prst="rect">
            <a:avLst/>
          </a:prstGeom>
        </p:spPr>
      </p:pic>
    </p:spTree>
    <p:extLst>
      <p:ext uri="{BB962C8B-B14F-4D97-AF65-F5344CB8AC3E}">
        <p14:creationId xmlns:p14="http://schemas.microsoft.com/office/powerpoint/2010/main" val="22098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r>
              <a:rPr lang="fi-FI" sz="2400" dirty="0" smtClean="0">
                <a:solidFill>
                  <a:schemeClr val="bg1"/>
                </a:solidFill>
              </a:rPr>
              <a:t>Hyvinvointiyhteiskunnan kehitysvaihtoehdot ovat vaurastuva mielihyväyhteiskunta tai kuihtuva hyvinvointiyhteiskunta</a:t>
            </a:r>
            <a:endParaRPr lang="fi-FI" sz="2400" dirty="0">
              <a:solidFill>
                <a:schemeClr val="bg1"/>
              </a:solidFill>
            </a:endParaRPr>
          </a:p>
        </p:txBody>
      </p:sp>
      <p:grpSp>
        <p:nvGrpSpPr>
          <p:cNvPr id="3" name="Group 2"/>
          <p:cNvGrpSpPr/>
          <p:nvPr/>
        </p:nvGrpSpPr>
        <p:grpSpPr>
          <a:xfrm>
            <a:off x="1151620" y="2014917"/>
            <a:ext cx="6750750" cy="3285366"/>
            <a:chOff x="1151620" y="2477916"/>
            <a:chExt cx="6750750" cy="3285366"/>
          </a:xfrm>
        </p:grpSpPr>
        <p:cxnSp>
          <p:nvCxnSpPr>
            <p:cNvPr id="23" name="Straight Connector 22"/>
            <p:cNvCxnSpPr/>
            <p:nvPr/>
          </p:nvCxnSpPr>
          <p:spPr>
            <a:xfrm>
              <a:off x="3985661" y="4242279"/>
              <a:ext cx="2642982" cy="882182"/>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47699" y="3360097"/>
              <a:ext cx="4649101" cy="14297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Ellipsi 3"/>
            <p:cNvSpPr/>
            <p:nvPr/>
          </p:nvSpPr>
          <p:spPr>
            <a:xfrm>
              <a:off x="1151620" y="4242279"/>
              <a:ext cx="1592158" cy="1034282"/>
            </a:xfrm>
            <a:prstGeom prst="ellipse">
              <a:avLst/>
            </a:prstGeom>
            <a:solidFill>
              <a:srgbClr val="EF90B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smtClean="0">
                  <a:solidFill>
                    <a:schemeClr val="bg1"/>
                  </a:solidFill>
                  <a:effectLst>
                    <a:outerShdw blurRad="38100" dist="38100" dir="2700000" algn="tl">
                      <a:srgbClr val="000000">
                        <a:alpha val="43137"/>
                      </a:srgbClr>
                    </a:outerShdw>
                  </a:effectLst>
                  <a:latin typeface="Myriad Pro" pitchFamily="34" charset="0"/>
                </a:rPr>
                <a:t>Selviytymis-yhteiskunta</a:t>
              </a:r>
            </a:p>
            <a:p>
              <a:r>
                <a:rPr lang="fi-FI" sz="1200" dirty="0">
                  <a:solidFill>
                    <a:schemeClr val="bg1"/>
                  </a:solidFill>
                  <a:effectLst>
                    <a:outerShdw blurRad="38100" dist="38100" dir="2700000" algn="tl">
                      <a:srgbClr val="000000">
                        <a:alpha val="43137"/>
                      </a:srgbClr>
                    </a:outerShdw>
                  </a:effectLst>
                  <a:latin typeface="Myriad Pro" pitchFamily="34" charset="0"/>
                </a:rPr>
                <a:t>– </a:t>
              </a:r>
              <a:r>
                <a:rPr lang="fi-FI" sz="1200" dirty="0" smtClean="0">
                  <a:solidFill>
                    <a:schemeClr val="bg1"/>
                  </a:solidFill>
                  <a:effectLst>
                    <a:outerShdw blurRad="38100" dist="38100" dir="2700000" algn="tl">
                      <a:srgbClr val="000000">
                        <a:alpha val="43137"/>
                      </a:srgbClr>
                    </a:outerShdw>
                  </a:effectLst>
                  <a:latin typeface="Myriad Pro" pitchFamily="34" charset="0"/>
                </a:rPr>
                <a:t>Ravinto ja</a:t>
              </a:r>
              <a:br>
                <a:rPr lang="fi-FI" sz="1200" dirty="0" smtClean="0">
                  <a:solidFill>
                    <a:schemeClr val="bg1"/>
                  </a:solidFill>
                  <a:effectLst>
                    <a:outerShdw blurRad="38100" dist="38100" dir="2700000" algn="tl">
                      <a:srgbClr val="000000">
                        <a:alpha val="43137"/>
                      </a:srgbClr>
                    </a:outerShdw>
                  </a:effectLst>
                  <a:latin typeface="Myriad Pro" pitchFamily="34" charset="0"/>
                </a:rPr>
              </a:br>
              <a:r>
                <a:rPr lang="fi-FI" sz="1200" dirty="0" smtClean="0">
                  <a:solidFill>
                    <a:schemeClr val="bg1"/>
                  </a:solidFill>
                  <a:effectLst>
                    <a:outerShdw blurRad="38100" dist="38100" dir="2700000" algn="tl">
                      <a:srgbClr val="000000">
                        <a:alpha val="43137"/>
                      </a:srgbClr>
                    </a:outerShdw>
                  </a:effectLst>
                  <a:latin typeface="Myriad Pro" pitchFamily="34" charset="0"/>
                </a:rPr>
                <a:t>    lämpö</a:t>
              </a:r>
              <a:endParaRPr lang="fi-FI" sz="1200" dirty="0">
                <a:solidFill>
                  <a:schemeClr val="bg1"/>
                </a:solidFill>
                <a:effectLst>
                  <a:outerShdw blurRad="38100" dist="38100" dir="2700000" algn="tl">
                    <a:srgbClr val="000000">
                      <a:alpha val="43137"/>
                    </a:srgbClr>
                  </a:outerShdw>
                </a:effectLst>
                <a:latin typeface="Myriad Pro" pitchFamily="34" charset="0"/>
              </a:endParaRPr>
            </a:p>
          </p:txBody>
        </p:sp>
        <p:sp>
          <p:nvSpPr>
            <p:cNvPr id="26" name="Ellipsi 4"/>
            <p:cNvSpPr/>
            <p:nvPr/>
          </p:nvSpPr>
          <p:spPr>
            <a:xfrm>
              <a:off x="2915728" y="3423021"/>
              <a:ext cx="2391423" cy="1625287"/>
            </a:xfrm>
            <a:prstGeom prst="ellipse">
              <a:avLst/>
            </a:prstGeom>
            <a:solidFill>
              <a:srgbClr val="EF90B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200" b="1" dirty="0" smtClean="0">
                  <a:solidFill>
                    <a:prstClr val="white"/>
                  </a:solidFill>
                  <a:effectLst>
                    <a:outerShdw blurRad="38100" dist="38100" dir="2700000" algn="tl">
                      <a:srgbClr val="000000">
                        <a:alpha val="43137"/>
                      </a:srgbClr>
                    </a:outerShdw>
                  </a:effectLst>
                  <a:latin typeface="Myriad Pro" pitchFamily="34" charset="0"/>
                </a:rPr>
                <a:t>Hyvinvointiyhteiskunta</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Terveys ja koulutus</a:t>
              </a:r>
            </a:p>
            <a:p>
              <a:r>
                <a:rPr lang="fi-FI" sz="1200" dirty="0">
                  <a:solidFill>
                    <a:prstClr val="white"/>
                  </a:solidFill>
                  <a:effectLst>
                    <a:outerShdw blurRad="38100" dist="38100" dir="2700000" algn="tl">
                      <a:srgbClr val="000000">
                        <a:alpha val="43137"/>
                      </a:srgbClr>
                    </a:outerShdw>
                  </a:effectLst>
                  <a:latin typeface="Myriad Pro" pitchFamily="34" charset="0"/>
                </a:rPr>
                <a:t>–</a:t>
              </a:r>
              <a:r>
                <a:rPr lang="fi-FI" sz="1200" dirty="0" smtClean="0">
                  <a:solidFill>
                    <a:prstClr val="white"/>
                  </a:solidFill>
                  <a:effectLst>
                    <a:outerShdw blurRad="38100" dist="38100" dir="2700000" algn="tl">
                      <a:srgbClr val="000000">
                        <a:alpha val="43137"/>
                      </a:srgbClr>
                    </a:outerShdw>
                  </a:effectLst>
                  <a:latin typeface="Myriad Pro" pitchFamily="34" charset="0"/>
                </a:rPr>
                <a:t> Kestokulutushyödykkeet</a:t>
              </a:r>
            </a:p>
            <a:p>
              <a:r>
                <a:rPr lang="fi-FI" sz="1200" dirty="0" smtClean="0">
                  <a:solidFill>
                    <a:prstClr val="white"/>
                  </a:solidFill>
                  <a:effectLst>
                    <a:outerShdw blurRad="38100" dist="38100" dir="2700000" algn="tl">
                      <a:srgbClr val="000000">
                        <a:alpha val="43137"/>
                      </a:srgbClr>
                    </a:outerShdw>
                  </a:effectLst>
                  <a:latin typeface="Myriad Pro" pitchFamily="34" charset="0"/>
                </a:rPr>
                <a:t>– Ravinto ja lämpö</a:t>
              </a:r>
              <a:endParaRPr lang="fi-FI" sz="1200" dirty="0">
                <a:solidFill>
                  <a:prstClr val="white"/>
                </a:solidFill>
                <a:effectLst>
                  <a:outerShdw blurRad="38100" dist="38100" dir="2700000" algn="tl">
                    <a:srgbClr val="000000">
                      <a:alpha val="43137"/>
                    </a:srgbClr>
                  </a:outerShdw>
                </a:effectLst>
                <a:latin typeface="Myriad Pro" pitchFamily="34" charset="0"/>
              </a:endParaRPr>
            </a:p>
          </p:txBody>
        </p:sp>
        <p:sp>
          <p:nvSpPr>
            <p:cNvPr id="27" name="Ellipsi 5"/>
            <p:cNvSpPr/>
            <p:nvPr/>
          </p:nvSpPr>
          <p:spPr>
            <a:xfrm>
              <a:off x="5307152" y="2477916"/>
              <a:ext cx="2595218" cy="1764363"/>
            </a:xfrm>
            <a:prstGeom prst="ellipse">
              <a:avLst/>
            </a:prstGeom>
            <a:solidFill>
              <a:srgbClr val="E83C9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fi-FI" sz="1200" b="1" dirty="0" smtClean="0">
                  <a:solidFill>
                    <a:prstClr val="white"/>
                  </a:solidFill>
                  <a:effectLst>
                    <a:outerShdw blurRad="38100" dist="38100" dir="2700000" algn="tl">
                      <a:srgbClr val="000000">
                        <a:alpha val="43137"/>
                      </a:srgbClr>
                    </a:outerShdw>
                  </a:effectLst>
                  <a:latin typeface="Myriad Pro" pitchFamily="34" charset="0"/>
                </a:rPr>
                <a:t>Kehittyvä</a:t>
              </a:r>
              <a:r>
                <a:rPr lang="fi-FI" sz="1200" dirty="0" smtClean="0">
                  <a:solidFill>
                    <a:prstClr val="white"/>
                  </a:solidFill>
                  <a:effectLst>
                    <a:outerShdw blurRad="38100" dist="38100" dir="2700000" algn="tl">
                      <a:srgbClr val="000000">
                        <a:alpha val="43137"/>
                      </a:srgbClr>
                    </a:outerShdw>
                  </a:effectLst>
                  <a:latin typeface="Myriad Pro" pitchFamily="34" charset="0"/>
                </a:rPr>
                <a:t> </a:t>
              </a:r>
              <a:r>
                <a:rPr lang="fi-FI" sz="1200" b="1" dirty="0" smtClean="0">
                  <a:solidFill>
                    <a:prstClr val="white"/>
                  </a:solidFill>
                  <a:effectLst>
                    <a:outerShdw blurRad="38100" dist="38100" dir="2700000" algn="tl">
                      <a:srgbClr val="000000">
                        <a:alpha val="43137"/>
                      </a:srgbClr>
                    </a:outerShdw>
                  </a:effectLst>
                  <a:latin typeface="Myriad Pro" pitchFamily="34" charset="0"/>
                </a:rPr>
                <a:t>mielihyväyhteiskunta</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Elämykset ja itsensä </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   toteuttaminen</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Terveys ja koulutus</a:t>
              </a:r>
            </a:p>
            <a:p>
              <a:r>
                <a:rPr lang="fi-FI" sz="1200" dirty="0">
                  <a:solidFill>
                    <a:prstClr val="white"/>
                  </a:solidFill>
                  <a:effectLst>
                    <a:outerShdw blurRad="38100" dist="38100" dir="2700000" algn="tl">
                      <a:srgbClr val="000000">
                        <a:alpha val="43137"/>
                      </a:srgbClr>
                    </a:outerShdw>
                  </a:effectLst>
                  <a:latin typeface="Myriad Pro" pitchFamily="34" charset="0"/>
                </a:rPr>
                <a:t>–</a:t>
              </a:r>
              <a:r>
                <a:rPr lang="fi-FI" sz="1200" dirty="0" smtClean="0">
                  <a:solidFill>
                    <a:prstClr val="white"/>
                  </a:solidFill>
                  <a:effectLst>
                    <a:outerShdw blurRad="38100" dist="38100" dir="2700000" algn="tl">
                      <a:srgbClr val="000000">
                        <a:alpha val="43137"/>
                      </a:srgbClr>
                    </a:outerShdw>
                  </a:effectLst>
                  <a:latin typeface="Myriad Pro" pitchFamily="34" charset="0"/>
                </a:rPr>
                <a:t> Kestokulutushyödykkeet</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Ravinto ja lämpö</a:t>
              </a:r>
              <a:endParaRPr lang="fi-FI" sz="1200" dirty="0">
                <a:solidFill>
                  <a:prstClr val="white"/>
                </a:solidFill>
                <a:effectLst>
                  <a:outerShdw blurRad="38100" dist="38100" dir="2700000" algn="tl">
                    <a:srgbClr val="000000">
                      <a:alpha val="43137"/>
                    </a:srgbClr>
                  </a:outerShdw>
                </a:effectLst>
                <a:latin typeface="Myriad Pro" pitchFamily="34" charset="0"/>
              </a:endParaRPr>
            </a:p>
          </p:txBody>
        </p:sp>
        <p:sp>
          <p:nvSpPr>
            <p:cNvPr id="28" name="Ellipsi 6"/>
            <p:cNvSpPr/>
            <p:nvPr/>
          </p:nvSpPr>
          <p:spPr>
            <a:xfrm>
              <a:off x="5609662" y="4485640"/>
              <a:ext cx="2112688" cy="1277642"/>
            </a:xfrm>
            <a:prstGeom prst="ellipse">
              <a:avLst/>
            </a:prstGeom>
            <a:solidFill>
              <a:srgbClr val="EF90B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200" b="1" dirty="0" smtClean="0">
                  <a:solidFill>
                    <a:prstClr val="white"/>
                  </a:solidFill>
                  <a:effectLst>
                    <a:outerShdw blurRad="38100" dist="38100" dir="2700000" algn="tl">
                      <a:srgbClr val="000000">
                        <a:alpha val="43137"/>
                      </a:srgbClr>
                    </a:outerShdw>
                  </a:effectLst>
                  <a:latin typeface="Myriad Pro" pitchFamily="34" charset="0"/>
                </a:rPr>
                <a:t>Taantuva</a:t>
              </a:r>
              <a:r>
                <a:rPr lang="fi-FI" sz="1200" dirty="0" smtClean="0">
                  <a:solidFill>
                    <a:prstClr val="white"/>
                  </a:solidFill>
                  <a:effectLst>
                    <a:outerShdw blurRad="38100" dist="38100" dir="2700000" algn="tl">
                      <a:srgbClr val="000000">
                        <a:alpha val="43137"/>
                      </a:srgbClr>
                    </a:outerShdw>
                  </a:effectLst>
                  <a:latin typeface="Myriad Pro" pitchFamily="34" charset="0"/>
                </a:rPr>
                <a:t> </a:t>
              </a:r>
              <a:r>
                <a:rPr lang="fi-FI" sz="1200" b="1" dirty="0" smtClean="0">
                  <a:solidFill>
                    <a:prstClr val="white"/>
                  </a:solidFill>
                  <a:effectLst>
                    <a:outerShdw blurRad="38100" dist="38100" dir="2700000" algn="tl">
                      <a:srgbClr val="000000">
                        <a:alpha val="43137"/>
                      </a:srgbClr>
                    </a:outerShdw>
                  </a:effectLst>
                  <a:latin typeface="Myriad Pro" pitchFamily="34" charset="0"/>
                </a:rPr>
                <a:t>hyvin-vointiyhteiskunta</a:t>
              </a:r>
              <a:r>
                <a:rPr lang="fi-FI" sz="1200" dirty="0" smtClean="0">
                  <a:solidFill>
                    <a:prstClr val="white"/>
                  </a:solidFill>
                  <a:effectLst>
                    <a:outerShdw blurRad="38100" dist="38100" dir="2700000" algn="tl">
                      <a:srgbClr val="000000">
                        <a:alpha val="43137"/>
                      </a:srgbClr>
                    </a:outerShdw>
                  </a:effectLst>
                  <a:latin typeface="Myriad Pro" pitchFamily="34" charset="0"/>
                </a:rPr>
                <a:t> </a:t>
              </a:r>
            </a:p>
            <a:p>
              <a:pPr algn="ctr"/>
              <a:r>
                <a:rPr lang="fi-FI" sz="1200" dirty="0" smtClean="0">
                  <a:solidFill>
                    <a:prstClr val="white"/>
                  </a:solidFill>
                  <a:effectLst>
                    <a:outerShdw blurRad="38100" dist="38100" dir="2700000" algn="tl">
                      <a:srgbClr val="000000">
                        <a:alpha val="43137"/>
                      </a:srgbClr>
                    </a:outerShdw>
                  </a:effectLst>
                  <a:latin typeface="Myriad Pro" pitchFamily="34" charset="0"/>
                </a:rPr>
                <a:t>     – Rapautuvat hyvin- </a:t>
              </a:r>
            </a:p>
            <a:p>
              <a:r>
                <a:rPr lang="fi-FI" sz="1200" dirty="0">
                  <a:solidFill>
                    <a:prstClr val="white"/>
                  </a:solidFill>
                  <a:effectLst>
                    <a:outerShdw blurRad="38100" dist="38100" dir="2700000" algn="tl">
                      <a:srgbClr val="000000">
                        <a:alpha val="43137"/>
                      </a:srgbClr>
                    </a:outerShdw>
                  </a:effectLst>
                  <a:latin typeface="Myriad Pro" pitchFamily="34" charset="0"/>
                </a:rPr>
                <a:t> </a:t>
              </a:r>
              <a:r>
                <a:rPr lang="fi-FI" sz="1200" dirty="0" smtClean="0">
                  <a:solidFill>
                    <a:prstClr val="white"/>
                  </a:solidFill>
                  <a:effectLst>
                    <a:outerShdw blurRad="38100" dist="38100" dir="2700000" algn="tl">
                      <a:srgbClr val="000000">
                        <a:alpha val="43137"/>
                      </a:srgbClr>
                    </a:outerShdw>
                  </a:effectLst>
                  <a:latin typeface="Myriad Pro" pitchFamily="34" charset="0"/>
                </a:rPr>
                <a:t>         vointipalvelut</a:t>
              </a:r>
              <a:endParaRPr lang="fi-FI" sz="1200" dirty="0">
                <a:solidFill>
                  <a:prstClr val="white"/>
                </a:solidFill>
                <a:effectLst>
                  <a:outerShdw blurRad="38100" dist="38100" dir="2700000" algn="tl">
                    <a:srgbClr val="000000">
                      <a:alpha val="43137"/>
                    </a:srgbClr>
                  </a:outerShdw>
                </a:effectLst>
                <a:latin typeface="Myriad Pro" pitchFamily="34" charset="0"/>
              </a:endParaRPr>
            </a:p>
          </p:txBody>
        </p:sp>
      </p:grpSp>
      <p:sp>
        <p:nvSpPr>
          <p:cNvPr id="29" name="Title 1"/>
          <p:cNvSpPr txBox="1">
            <a:spLocks/>
          </p:cNvSpPr>
          <p:nvPr/>
        </p:nvSpPr>
        <p:spPr>
          <a:xfrm>
            <a:off x="947915" y="6303341"/>
            <a:ext cx="7772400" cy="461665"/>
          </a:xfrm>
          <a:prstGeom prst="rect">
            <a:avLst/>
          </a:prstGeom>
        </p:spPr>
        <p:txBody>
          <a:bodyPr l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i-FI" sz="1200" dirty="0" smtClean="0">
                <a:solidFill>
                  <a:schemeClr val="bg1">
                    <a:lumMod val="85000"/>
                  </a:schemeClr>
                </a:solidFill>
                <a:cs typeface="Arial" pitchFamily="34" charset="0"/>
              </a:rPr>
              <a:t>Lähde:  Lehti, Rouvinen &amp; Ylä-Anttila 2012, </a:t>
            </a:r>
            <a:r>
              <a:rPr lang="fi-FI" sz="1200" i="1" dirty="0" smtClean="0">
                <a:solidFill>
                  <a:schemeClr val="bg1">
                    <a:lumMod val="85000"/>
                  </a:schemeClr>
                </a:solidFill>
                <a:cs typeface="Arial" pitchFamily="34" charset="0"/>
              </a:rPr>
              <a:t>Suuri Hämmennys: Työ ja tuotanto digitaalisessa murroksessa</a:t>
            </a:r>
            <a:r>
              <a:rPr lang="fi-FI" sz="1200" dirty="0" smtClean="0">
                <a:solidFill>
                  <a:schemeClr val="bg1">
                    <a:lumMod val="85000"/>
                  </a:schemeClr>
                </a:solidFill>
                <a:cs typeface="Arial" pitchFamily="34" charset="0"/>
              </a:rPr>
              <a:t>, Taloustieto </a:t>
            </a:r>
          </a:p>
          <a:p>
            <a:pPr algn="l"/>
            <a:r>
              <a:rPr lang="fi-FI" sz="1200" dirty="0" smtClean="0">
                <a:solidFill>
                  <a:schemeClr val="bg1">
                    <a:lumMod val="85000"/>
                  </a:schemeClr>
                </a:solidFill>
                <a:cs typeface="Arial" pitchFamily="34" charset="0"/>
              </a:rPr>
              <a:t>(ETLA B 254), s. 111.</a:t>
            </a:r>
            <a:endParaRPr lang="en-US" sz="1200" dirty="0">
              <a:solidFill>
                <a:schemeClr val="bg1">
                  <a:lumMod val="85000"/>
                </a:schemeClr>
              </a:solidFill>
              <a:cs typeface="Arial" pitchFamily="34" charset="0"/>
            </a:endParaRPr>
          </a:p>
        </p:txBody>
      </p:sp>
    </p:spTree>
    <p:extLst>
      <p:ext uri="{BB962C8B-B14F-4D97-AF65-F5344CB8AC3E}">
        <p14:creationId xmlns:p14="http://schemas.microsoft.com/office/powerpoint/2010/main" val="402126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2887" cy="6858000"/>
          </a:xfrm>
          <a:prstGeom prst="rect">
            <a:avLst/>
          </a:prstGeom>
        </p:spPr>
      </p:pic>
      <p:sp>
        <p:nvSpPr>
          <p:cNvPr id="5" name="TextBox 4"/>
          <p:cNvSpPr txBox="1"/>
          <p:nvPr/>
        </p:nvSpPr>
        <p:spPr>
          <a:xfrm>
            <a:off x="4633511" y="2520726"/>
            <a:ext cx="4244560" cy="1738938"/>
          </a:xfrm>
          <a:prstGeom prst="rect">
            <a:avLst/>
          </a:prstGeom>
          <a:noFill/>
        </p:spPr>
        <p:txBody>
          <a:bodyPr wrap="none" rtlCol="0">
            <a:spAutoFit/>
          </a:bodyPr>
          <a:lstStyle/>
          <a:p>
            <a:r>
              <a:rPr lang="fi-FI" sz="5500" dirty="0" smtClean="0">
                <a:solidFill>
                  <a:schemeClr val="bg1"/>
                </a:solidFill>
              </a:rPr>
              <a:t>Mistä tullaan?</a:t>
            </a:r>
            <a:endParaRPr lang="fi-FI" sz="3000" dirty="0" smtClean="0">
              <a:solidFill>
                <a:schemeClr val="bg1"/>
              </a:solidFill>
            </a:endParaRPr>
          </a:p>
          <a:p>
            <a:r>
              <a:rPr lang="fi-FI" sz="3000" dirty="0" smtClean="0">
                <a:solidFill>
                  <a:schemeClr val="bg1">
                    <a:lumMod val="95000"/>
                  </a:schemeClr>
                </a:solidFill>
              </a:rPr>
              <a:t> Pekka </a:t>
            </a:r>
            <a:r>
              <a:rPr lang="fi-FI" sz="3000" b="1" dirty="0" err="1" smtClean="0">
                <a:solidFill>
                  <a:schemeClr val="bg1">
                    <a:lumMod val="95000"/>
                  </a:schemeClr>
                </a:solidFill>
              </a:rPr>
              <a:t>Ylä-Anttila</a:t>
            </a:r>
            <a:endParaRPr lang="fi-FI" sz="3000" b="1" dirty="0" smtClean="0">
              <a:solidFill>
                <a:schemeClr val="bg1">
                  <a:lumMod val="95000"/>
                </a:schemeClr>
              </a:solidFill>
            </a:endParaRPr>
          </a:p>
          <a:p>
            <a:endParaRPr lang="fi-FI" sz="2200" dirty="0" smtClean="0">
              <a:solidFill>
                <a:schemeClr val="bg1"/>
              </a:solidFill>
            </a:endParaRPr>
          </a:p>
        </p:txBody>
      </p:sp>
    </p:spTree>
    <p:extLst>
      <p:ext uri="{BB962C8B-B14F-4D97-AF65-F5344CB8AC3E}">
        <p14:creationId xmlns:p14="http://schemas.microsoft.com/office/powerpoint/2010/main" val="178077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19" name="Straight Connector 18"/>
          <p:cNvCxnSpPr/>
          <p:nvPr/>
        </p:nvCxnSpPr>
        <p:spPr>
          <a:xfrm>
            <a:off x="2547712" y="3057185"/>
            <a:ext cx="1480317" cy="881108"/>
          </a:xfrm>
          <a:prstGeom prst="line">
            <a:avLst/>
          </a:prstGeom>
          <a:ln w="22225">
            <a:solidFill>
              <a:srgbClr val="9687B9"/>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612467" y="2397762"/>
            <a:ext cx="1415562" cy="659423"/>
          </a:xfrm>
          <a:prstGeom prst="line">
            <a:avLst/>
          </a:prstGeom>
          <a:ln w="22225">
            <a:solidFill>
              <a:srgbClr val="EF90BC"/>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7" name="Content Placeholder 5"/>
          <p:cNvGraphicFramePr>
            <a:graphicFrameLocks/>
          </p:cNvGraphicFramePr>
          <p:nvPr>
            <p:extLst>
              <p:ext uri="{D42A27DB-BD31-4B8C-83A1-F6EECF244321}">
                <p14:modId xmlns:p14="http://schemas.microsoft.com/office/powerpoint/2010/main" val="1932348996"/>
              </p:ext>
            </p:extLst>
          </p:nvPr>
        </p:nvGraphicFramePr>
        <p:xfrm>
          <a:off x="669299" y="1874480"/>
          <a:ext cx="3618000" cy="42512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54175" y="3691616"/>
            <a:ext cx="1211853" cy="584775"/>
          </a:xfrm>
          <a:prstGeom prst="rect">
            <a:avLst/>
          </a:prstGeom>
          <a:noFill/>
        </p:spPr>
        <p:txBody>
          <a:bodyPr wrap="square" lIns="36000" tIns="0" rIns="0" bIns="0" rtlCol="0">
            <a:spAutoFit/>
          </a:bodyPr>
          <a:lstStyle/>
          <a:p>
            <a:r>
              <a:rPr lang="fi-FI" sz="1400" b="1" dirty="0" smtClean="0">
                <a:solidFill>
                  <a:prstClr val="white"/>
                </a:solidFill>
                <a:latin typeface="Myriad Pro" pitchFamily="34" charset="0"/>
              </a:rPr>
              <a:t>Laitevalmistus</a:t>
            </a:r>
          </a:p>
          <a:p>
            <a:r>
              <a:rPr lang="fi-FI" sz="1200" dirty="0" smtClean="0">
                <a:solidFill>
                  <a:prstClr val="white"/>
                </a:solidFill>
                <a:latin typeface="Myriad Pro" pitchFamily="34" charset="0"/>
              </a:rPr>
              <a:t>2001–2011</a:t>
            </a:r>
          </a:p>
          <a:p>
            <a:r>
              <a:rPr lang="fi-FI" sz="1200" dirty="0" smtClean="0">
                <a:solidFill>
                  <a:prstClr val="white"/>
                </a:solidFill>
                <a:latin typeface="Myriad Pro" pitchFamily="34" charset="0"/>
              </a:rPr>
              <a:t>- 17 000              </a:t>
            </a:r>
            <a:endParaRPr lang="fi-FI" sz="1200" dirty="0">
              <a:solidFill>
                <a:prstClr val="white"/>
              </a:solidFill>
              <a:latin typeface="Myriad Pro" pitchFamily="34" charset="0"/>
            </a:endParaRPr>
          </a:p>
        </p:txBody>
      </p:sp>
      <p:sp>
        <p:nvSpPr>
          <p:cNvPr id="9" name="TextBox 8"/>
          <p:cNvSpPr txBox="1"/>
          <p:nvPr/>
        </p:nvSpPr>
        <p:spPr>
          <a:xfrm>
            <a:off x="2573220" y="2134545"/>
            <a:ext cx="740838" cy="615553"/>
          </a:xfrm>
          <a:prstGeom prst="rect">
            <a:avLst/>
          </a:prstGeom>
          <a:noFill/>
        </p:spPr>
        <p:txBody>
          <a:bodyPr wrap="square" lIns="0" tIns="0" rIns="0" bIns="0" rtlCol="0">
            <a:spAutoFit/>
          </a:bodyPr>
          <a:lstStyle/>
          <a:p>
            <a:r>
              <a:rPr lang="fi-FI" sz="1600" b="1" dirty="0" smtClean="0">
                <a:solidFill>
                  <a:prstClr val="white"/>
                </a:solidFill>
                <a:latin typeface="Myriad Pro" pitchFamily="34" charset="0"/>
              </a:rPr>
              <a:t>Softa</a:t>
            </a:r>
          </a:p>
          <a:p>
            <a:r>
              <a:rPr lang="fi-FI" sz="1200" dirty="0" smtClean="0">
                <a:solidFill>
                  <a:prstClr val="white"/>
                </a:solidFill>
                <a:latin typeface="Myriad Pro" pitchFamily="34" charset="0"/>
              </a:rPr>
              <a:t>2001–2011 </a:t>
            </a:r>
          </a:p>
          <a:p>
            <a:r>
              <a:rPr lang="fi-FI" sz="1200" dirty="0" smtClean="0">
                <a:solidFill>
                  <a:prstClr val="white"/>
                </a:solidFill>
                <a:latin typeface="Myriad Pro" pitchFamily="34" charset="0"/>
              </a:rPr>
              <a:t>+ 12 000 </a:t>
            </a:r>
            <a:endParaRPr lang="fi-FI" sz="1200" dirty="0">
              <a:solidFill>
                <a:prstClr val="white"/>
              </a:solidFill>
              <a:latin typeface="Myriad Pro" pitchFamily="34" charset="0"/>
            </a:endParaRPr>
          </a:p>
        </p:txBody>
      </p:sp>
      <p:sp>
        <p:nvSpPr>
          <p:cNvPr id="10" name="TextBox 9"/>
          <p:cNvSpPr txBox="1"/>
          <p:nvPr/>
        </p:nvSpPr>
        <p:spPr>
          <a:xfrm>
            <a:off x="2145111" y="4602320"/>
            <a:ext cx="1524877" cy="215444"/>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Televiestintä</a:t>
            </a:r>
            <a:endParaRPr lang="fi-FI" sz="1400" b="1" dirty="0">
              <a:solidFill>
                <a:prstClr val="white"/>
              </a:solidFill>
              <a:latin typeface="Myriad Pro" pitchFamily="34" charset="0"/>
            </a:endParaRPr>
          </a:p>
        </p:txBody>
      </p:sp>
      <p:sp>
        <p:nvSpPr>
          <p:cNvPr id="11" name="TextBox 10"/>
          <p:cNvSpPr txBox="1"/>
          <p:nvPr/>
        </p:nvSpPr>
        <p:spPr>
          <a:xfrm>
            <a:off x="1965762" y="5185140"/>
            <a:ext cx="1600154" cy="215444"/>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Tukkukauppa</a:t>
            </a:r>
            <a:endParaRPr lang="fi-FI" sz="1400" b="1" dirty="0">
              <a:solidFill>
                <a:prstClr val="white"/>
              </a:solidFill>
              <a:latin typeface="Myriad Pro" pitchFamily="34" charset="0"/>
            </a:endParaRPr>
          </a:p>
        </p:txBody>
      </p:sp>
      <p:sp>
        <p:nvSpPr>
          <p:cNvPr id="12" name="Rectangle 11"/>
          <p:cNvSpPr/>
          <p:nvPr/>
        </p:nvSpPr>
        <p:spPr>
          <a:xfrm>
            <a:off x="714031" y="476780"/>
            <a:ext cx="8038924" cy="954107"/>
          </a:xfrm>
          <a:prstGeom prst="rect">
            <a:avLst/>
          </a:prstGeom>
        </p:spPr>
        <p:txBody>
          <a:bodyPr wrap="square" lIns="0">
            <a:spAutoFit/>
          </a:bodyPr>
          <a:lstStyle/>
          <a:p>
            <a:r>
              <a:rPr lang="fi-FI" sz="2800" b="1" dirty="0" smtClean="0">
                <a:solidFill>
                  <a:prstClr val="white"/>
                </a:solidFill>
              </a:rPr>
              <a:t>ICT-alan </a:t>
            </a:r>
            <a:r>
              <a:rPr lang="fi-FI" sz="2800" b="1" dirty="0">
                <a:solidFill>
                  <a:prstClr val="white"/>
                </a:solidFill>
              </a:rPr>
              <a:t>muodonmuutos </a:t>
            </a:r>
            <a:r>
              <a:rPr lang="fi-FI" sz="2800" b="1" dirty="0" smtClean="0">
                <a:solidFill>
                  <a:prstClr val="white"/>
                </a:solidFill>
              </a:rPr>
              <a:t>– laitevalmistus romahtaa, </a:t>
            </a:r>
          </a:p>
          <a:p>
            <a:r>
              <a:rPr lang="fi-FI" sz="2800" b="1" dirty="0" smtClean="0">
                <a:solidFill>
                  <a:prstClr val="white"/>
                </a:solidFill>
              </a:rPr>
              <a:t>palvelut kasvavat – suuri mahdollisuus muille aloille </a:t>
            </a:r>
            <a:endParaRPr lang="fi-FI" sz="2800" dirty="0">
              <a:solidFill>
                <a:prstClr val="white"/>
              </a:solidFill>
            </a:endParaRPr>
          </a:p>
        </p:txBody>
      </p:sp>
      <p:sp>
        <p:nvSpPr>
          <p:cNvPr id="21" name="TextBox 20"/>
          <p:cNvSpPr txBox="1"/>
          <p:nvPr/>
        </p:nvSpPr>
        <p:spPr>
          <a:xfrm>
            <a:off x="4267406" y="4013294"/>
            <a:ext cx="1279773" cy="430887"/>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2012–2013 </a:t>
            </a:r>
          </a:p>
          <a:p>
            <a:r>
              <a:rPr lang="fi-FI" sz="1400" b="1" dirty="0" smtClean="0">
                <a:solidFill>
                  <a:prstClr val="white"/>
                </a:solidFill>
                <a:latin typeface="Myriad Pro" pitchFamily="34" charset="0"/>
              </a:rPr>
              <a:t>-10 000</a:t>
            </a:r>
            <a:r>
              <a:rPr lang="fi-FI" sz="1200" dirty="0" smtClean="0">
                <a:solidFill>
                  <a:prstClr val="white"/>
                </a:solidFill>
                <a:latin typeface="Myriad Pro" pitchFamily="34" charset="0"/>
              </a:rPr>
              <a:t>         </a:t>
            </a:r>
            <a:endParaRPr lang="fi-FI" sz="1200" dirty="0">
              <a:solidFill>
                <a:prstClr val="white"/>
              </a:solidFill>
              <a:latin typeface="Myriad Pro" pitchFamily="34" charset="0"/>
            </a:endParaRPr>
          </a:p>
        </p:txBody>
      </p:sp>
      <p:grpSp>
        <p:nvGrpSpPr>
          <p:cNvPr id="31" name="Group 30"/>
          <p:cNvGrpSpPr/>
          <p:nvPr/>
        </p:nvGrpSpPr>
        <p:grpSpPr>
          <a:xfrm>
            <a:off x="4614591" y="2306448"/>
            <a:ext cx="3768845" cy="2412812"/>
            <a:chOff x="4970709" y="1942298"/>
            <a:chExt cx="3768845" cy="2412812"/>
          </a:xfrm>
        </p:grpSpPr>
        <p:grpSp>
          <p:nvGrpSpPr>
            <p:cNvPr id="26" name="Group 25"/>
            <p:cNvGrpSpPr/>
            <p:nvPr/>
          </p:nvGrpSpPr>
          <p:grpSpPr>
            <a:xfrm>
              <a:off x="5306296" y="2215662"/>
              <a:ext cx="2439557" cy="2139448"/>
              <a:chOff x="5036912" y="2051000"/>
              <a:chExt cx="2439557" cy="2139448"/>
            </a:xfrm>
          </p:grpSpPr>
          <p:sp>
            <p:nvSpPr>
              <p:cNvPr id="22" name="Circular Arrow 13"/>
              <p:cNvSpPr/>
              <p:nvPr/>
            </p:nvSpPr>
            <p:spPr>
              <a:xfrm rot="15443797" flipV="1">
                <a:off x="4683178" y="2404734"/>
                <a:ext cx="1392085" cy="684618"/>
              </a:xfrm>
              <a:custGeom>
                <a:avLst/>
                <a:gdLst>
                  <a:gd name="connsiteX0" fmla="*/ 92315 w 4087813"/>
                  <a:gd name="connsiteY0" fmla="*/ 738517 h 1477033"/>
                  <a:gd name="connsiteX1" fmla="*/ 1954530 w 4087813"/>
                  <a:gd name="connsiteY1" fmla="*/ 92993 h 1477033"/>
                  <a:gd name="connsiteX2" fmla="*/ 3528959 w 4087813"/>
                  <a:gd name="connsiteY2" fmla="*/ 319250 h 1477033"/>
                  <a:gd name="connsiteX3" fmla="*/ 3528958 w 4087813"/>
                  <a:gd name="connsiteY3" fmla="*/ 319249 h 1477033"/>
                  <a:gd name="connsiteX4" fmla="*/ 3903184 w 4087813"/>
                  <a:gd name="connsiteY4" fmla="*/ 738516 h 1477033"/>
                  <a:gd name="connsiteX5" fmla="*/ 2782888 w 4087813"/>
                  <a:gd name="connsiteY5" fmla="*/ 319249 h 1477033"/>
                  <a:gd name="connsiteX6" fmla="*/ 2782888 w 4087813"/>
                  <a:gd name="connsiteY6" fmla="*/ 319249 h 1477033"/>
                  <a:gd name="connsiteX7" fmla="*/ 1922376 w 4087813"/>
                  <a:gd name="connsiteY7" fmla="*/ 278037 h 1477033"/>
                  <a:gd name="connsiteX8" fmla="*/ 276943 w 4087813"/>
                  <a:gd name="connsiteY8" fmla="*/ 738517 h 1477033"/>
                  <a:gd name="connsiteX9" fmla="*/ 92315 w 4087813"/>
                  <a:gd name="connsiteY9" fmla="*/ 738517 h 1477033"/>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690573 w 3810869"/>
                  <a:gd name="connsiteY6" fmla="*/ 2269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119198 w 3810869"/>
                  <a:gd name="connsiteY6" fmla="*/ 3221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81123 w 3810869"/>
                  <a:gd name="connsiteY6" fmla="*/ 3602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23973 w 3810869"/>
                  <a:gd name="connsiteY6" fmla="*/ 38886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56109 w 3810869"/>
                  <a:gd name="connsiteY6" fmla="*/ 39991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113 h 646113"/>
                  <a:gd name="connsiteX1" fmla="*/ 1862215 w 3810869"/>
                  <a:gd name="connsiteY1" fmla="*/ 589 h 646113"/>
                  <a:gd name="connsiteX2" fmla="*/ 3436644 w 3810869"/>
                  <a:gd name="connsiteY2" fmla="*/ 226846 h 646113"/>
                  <a:gd name="connsiteX3" fmla="*/ 3493793 w 3810869"/>
                  <a:gd name="connsiteY3" fmla="*/ 160170 h 646113"/>
                  <a:gd name="connsiteX4" fmla="*/ 3810869 w 3810869"/>
                  <a:gd name="connsiteY4" fmla="*/ 646112 h 646113"/>
                  <a:gd name="connsiteX5" fmla="*/ 3166823 w 3810869"/>
                  <a:gd name="connsiteY5" fmla="*/ 493545 h 646113"/>
                  <a:gd name="connsiteX6" fmla="*/ 3256109 w 3810869"/>
                  <a:gd name="connsiteY6" fmla="*/ 399820 h 646113"/>
                  <a:gd name="connsiteX7" fmla="*/ 1830061 w 3810869"/>
                  <a:gd name="connsiteY7" fmla="*/ 185633 h 646113"/>
                  <a:gd name="connsiteX8" fmla="*/ 184628 w 3810869"/>
                  <a:gd name="connsiteY8" fmla="*/ 646113 h 646113"/>
                  <a:gd name="connsiteX9" fmla="*/ 0 w 3810869"/>
                  <a:gd name="connsiteY9" fmla="*/ 646113 h 646113"/>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30061 w 3810869"/>
                  <a:gd name="connsiteY7" fmla="*/ 273625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869" h="734105">
                    <a:moveTo>
                      <a:pt x="0" y="734105"/>
                    </a:moveTo>
                    <a:cubicBezTo>
                      <a:pt x="0" y="388725"/>
                      <a:pt x="803937" y="16140"/>
                      <a:pt x="1845924" y="323"/>
                    </a:cubicBezTo>
                    <a:cubicBezTo>
                      <a:pt x="2448101" y="-8818"/>
                      <a:pt x="3086638" y="177813"/>
                      <a:pt x="3436644" y="314838"/>
                    </a:cubicBezTo>
                    <a:lnTo>
                      <a:pt x="3493793" y="248162"/>
                    </a:lnTo>
                    <a:lnTo>
                      <a:pt x="3810869" y="734104"/>
                    </a:lnTo>
                    <a:lnTo>
                      <a:pt x="3166823" y="581537"/>
                    </a:lnTo>
                    <a:cubicBezTo>
                      <a:pt x="3185873" y="546612"/>
                      <a:pt x="3237059" y="522737"/>
                      <a:pt x="3256109" y="487812"/>
                    </a:cubicBezTo>
                    <a:cubicBezTo>
                      <a:pt x="2987031" y="455449"/>
                      <a:pt x="2703171" y="231696"/>
                      <a:pt x="1842356" y="171519"/>
                    </a:cubicBezTo>
                    <a:cubicBezTo>
                      <a:pt x="915855" y="188205"/>
                      <a:pt x="184628" y="491506"/>
                      <a:pt x="184628" y="734105"/>
                    </a:cubicBezTo>
                    <a:lnTo>
                      <a:pt x="0" y="734105"/>
                    </a:lnTo>
                    <a:close/>
                  </a:path>
                </a:pathLst>
              </a:custGeom>
              <a:solidFill>
                <a:srgbClr val="EF90B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solidFill>
                    <a:prstClr val="black"/>
                  </a:solidFill>
                </a:endParaRPr>
              </a:p>
            </p:txBody>
          </p:sp>
          <p:sp>
            <p:nvSpPr>
              <p:cNvPr id="23" name="Circular Arrow 13"/>
              <p:cNvSpPr/>
              <p:nvPr/>
            </p:nvSpPr>
            <p:spPr>
              <a:xfrm rot="18359208" flipV="1">
                <a:off x="5177286" y="2798819"/>
                <a:ext cx="1636767" cy="351702"/>
              </a:xfrm>
              <a:custGeom>
                <a:avLst/>
                <a:gdLst>
                  <a:gd name="connsiteX0" fmla="*/ 92315 w 4087813"/>
                  <a:gd name="connsiteY0" fmla="*/ 738517 h 1477033"/>
                  <a:gd name="connsiteX1" fmla="*/ 1954530 w 4087813"/>
                  <a:gd name="connsiteY1" fmla="*/ 92993 h 1477033"/>
                  <a:gd name="connsiteX2" fmla="*/ 3528959 w 4087813"/>
                  <a:gd name="connsiteY2" fmla="*/ 319250 h 1477033"/>
                  <a:gd name="connsiteX3" fmla="*/ 3528958 w 4087813"/>
                  <a:gd name="connsiteY3" fmla="*/ 319249 h 1477033"/>
                  <a:gd name="connsiteX4" fmla="*/ 3903184 w 4087813"/>
                  <a:gd name="connsiteY4" fmla="*/ 738516 h 1477033"/>
                  <a:gd name="connsiteX5" fmla="*/ 2782888 w 4087813"/>
                  <a:gd name="connsiteY5" fmla="*/ 319249 h 1477033"/>
                  <a:gd name="connsiteX6" fmla="*/ 2782888 w 4087813"/>
                  <a:gd name="connsiteY6" fmla="*/ 319249 h 1477033"/>
                  <a:gd name="connsiteX7" fmla="*/ 1922376 w 4087813"/>
                  <a:gd name="connsiteY7" fmla="*/ 278037 h 1477033"/>
                  <a:gd name="connsiteX8" fmla="*/ 276943 w 4087813"/>
                  <a:gd name="connsiteY8" fmla="*/ 738517 h 1477033"/>
                  <a:gd name="connsiteX9" fmla="*/ 92315 w 4087813"/>
                  <a:gd name="connsiteY9" fmla="*/ 738517 h 1477033"/>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690573 w 3810869"/>
                  <a:gd name="connsiteY6" fmla="*/ 2269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119198 w 3810869"/>
                  <a:gd name="connsiteY6" fmla="*/ 3221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81123 w 3810869"/>
                  <a:gd name="connsiteY6" fmla="*/ 3602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23973 w 3810869"/>
                  <a:gd name="connsiteY6" fmla="*/ 38886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56109 w 3810869"/>
                  <a:gd name="connsiteY6" fmla="*/ 39991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113 h 646113"/>
                  <a:gd name="connsiteX1" fmla="*/ 1862215 w 3810869"/>
                  <a:gd name="connsiteY1" fmla="*/ 589 h 646113"/>
                  <a:gd name="connsiteX2" fmla="*/ 3436644 w 3810869"/>
                  <a:gd name="connsiteY2" fmla="*/ 226846 h 646113"/>
                  <a:gd name="connsiteX3" fmla="*/ 3493793 w 3810869"/>
                  <a:gd name="connsiteY3" fmla="*/ 160170 h 646113"/>
                  <a:gd name="connsiteX4" fmla="*/ 3810869 w 3810869"/>
                  <a:gd name="connsiteY4" fmla="*/ 646112 h 646113"/>
                  <a:gd name="connsiteX5" fmla="*/ 3166823 w 3810869"/>
                  <a:gd name="connsiteY5" fmla="*/ 493545 h 646113"/>
                  <a:gd name="connsiteX6" fmla="*/ 3256109 w 3810869"/>
                  <a:gd name="connsiteY6" fmla="*/ 399820 h 646113"/>
                  <a:gd name="connsiteX7" fmla="*/ 1830061 w 3810869"/>
                  <a:gd name="connsiteY7" fmla="*/ 185633 h 646113"/>
                  <a:gd name="connsiteX8" fmla="*/ 184628 w 3810869"/>
                  <a:gd name="connsiteY8" fmla="*/ 646113 h 646113"/>
                  <a:gd name="connsiteX9" fmla="*/ 0 w 3810869"/>
                  <a:gd name="connsiteY9" fmla="*/ 646113 h 646113"/>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30061 w 3810869"/>
                  <a:gd name="connsiteY7" fmla="*/ 273625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869" h="734105">
                    <a:moveTo>
                      <a:pt x="0" y="734105"/>
                    </a:moveTo>
                    <a:cubicBezTo>
                      <a:pt x="0" y="388725"/>
                      <a:pt x="803937" y="16140"/>
                      <a:pt x="1845924" y="323"/>
                    </a:cubicBezTo>
                    <a:cubicBezTo>
                      <a:pt x="2448101" y="-8818"/>
                      <a:pt x="3086638" y="177813"/>
                      <a:pt x="3436644" y="314838"/>
                    </a:cubicBezTo>
                    <a:lnTo>
                      <a:pt x="3493793" y="248162"/>
                    </a:lnTo>
                    <a:lnTo>
                      <a:pt x="3810869" y="734104"/>
                    </a:lnTo>
                    <a:lnTo>
                      <a:pt x="3166823" y="581537"/>
                    </a:lnTo>
                    <a:cubicBezTo>
                      <a:pt x="3185873" y="546612"/>
                      <a:pt x="3237059" y="522737"/>
                      <a:pt x="3256109" y="487812"/>
                    </a:cubicBezTo>
                    <a:cubicBezTo>
                      <a:pt x="2987031" y="455449"/>
                      <a:pt x="2703171" y="231696"/>
                      <a:pt x="1842356" y="171519"/>
                    </a:cubicBezTo>
                    <a:cubicBezTo>
                      <a:pt x="915855" y="188205"/>
                      <a:pt x="184628" y="491506"/>
                      <a:pt x="184628" y="734105"/>
                    </a:cubicBezTo>
                    <a:lnTo>
                      <a:pt x="0" y="734105"/>
                    </a:lnTo>
                    <a:close/>
                  </a:path>
                </a:pathLst>
              </a:custGeom>
              <a:solidFill>
                <a:srgbClr val="EF90B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solidFill>
                    <a:prstClr val="black"/>
                  </a:solidFill>
                </a:endParaRPr>
              </a:p>
            </p:txBody>
          </p:sp>
          <p:sp>
            <p:nvSpPr>
              <p:cNvPr id="24" name="Circular Arrow 13"/>
              <p:cNvSpPr/>
              <p:nvPr/>
            </p:nvSpPr>
            <p:spPr>
              <a:xfrm rot="19523537" flipV="1">
                <a:off x="5301316" y="3032221"/>
                <a:ext cx="2076569" cy="578324"/>
              </a:xfrm>
              <a:custGeom>
                <a:avLst/>
                <a:gdLst>
                  <a:gd name="connsiteX0" fmla="*/ 92315 w 4087813"/>
                  <a:gd name="connsiteY0" fmla="*/ 738517 h 1477033"/>
                  <a:gd name="connsiteX1" fmla="*/ 1954530 w 4087813"/>
                  <a:gd name="connsiteY1" fmla="*/ 92993 h 1477033"/>
                  <a:gd name="connsiteX2" fmla="*/ 3528959 w 4087813"/>
                  <a:gd name="connsiteY2" fmla="*/ 319250 h 1477033"/>
                  <a:gd name="connsiteX3" fmla="*/ 3528958 w 4087813"/>
                  <a:gd name="connsiteY3" fmla="*/ 319249 h 1477033"/>
                  <a:gd name="connsiteX4" fmla="*/ 3903184 w 4087813"/>
                  <a:gd name="connsiteY4" fmla="*/ 738516 h 1477033"/>
                  <a:gd name="connsiteX5" fmla="*/ 2782888 w 4087813"/>
                  <a:gd name="connsiteY5" fmla="*/ 319249 h 1477033"/>
                  <a:gd name="connsiteX6" fmla="*/ 2782888 w 4087813"/>
                  <a:gd name="connsiteY6" fmla="*/ 319249 h 1477033"/>
                  <a:gd name="connsiteX7" fmla="*/ 1922376 w 4087813"/>
                  <a:gd name="connsiteY7" fmla="*/ 278037 h 1477033"/>
                  <a:gd name="connsiteX8" fmla="*/ 276943 w 4087813"/>
                  <a:gd name="connsiteY8" fmla="*/ 738517 h 1477033"/>
                  <a:gd name="connsiteX9" fmla="*/ 92315 w 4087813"/>
                  <a:gd name="connsiteY9" fmla="*/ 738517 h 1477033"/>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690573 w 3810869"/>
                  <a:gd name="connsiteY6" fmla="*/ 2269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119198 w 3810869"/>
                  <a:gd name="connsiteY6" fmla="*/ 3221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81123 w 3810869"/>
                  <a:gd name="connsiteY6" fmla="*/ 3602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23973 w 3810869"/>
                  <a:gd name="connsiteY6" fmla="*/ 38886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56109 w 3810869"/>
                  <a:gd name="connsiteY6" fmla="*/ 39991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113 h 646113"/>
                  <a:gd name="connsiteX1" fmla="*/ 1862215 w 3810869"/>
                  <a:gd name="connsiteY1" fmla="*/ 589 h 646113"/>
                  <a:gd name="connsiteX2" fmla="*/ 3436644 w 3810869"/>
                  <a:gd name="connsiteY2" fmla="*/ 226846 h 646113"/>
                  <a:gd name="connsiteX3" fmla="*/ 3493793 w 3810869"/>
                  <a:gd name="connsiteY3" fmla="*/ 160170 h 646113"/>
                  <a:gd name="connsiteX4" fmla="*/ 3810869 w 3810869"/>
                  <a:gd name="connsiteY4" fmla="*/ 646112 h 646113"/>
                  <a:gd name="connsiteX5" fmla="*/ 3166823 w 3810869"/>
                  <a:gd name="connsiteY5" fmla="*/ 493545 h 646113"/>
                  <a:gd name="connsiteX6" fmla="*/ 3256109 w 3810869"/>
                  <a:gd name="connsiteY6" fmla="*/ 399820 h 646113"/>
                  <a:gd name="connsiteX7" fmla="*/ 1830061 w 3810869"/>
                  <a:gd name="connsiteY7" fmla="*/ 185633 h 646113"/>
                  <a:gd name="connsiteX8" fmla="*/ 184628 w 3810869"/>
                  <a:gd name="connsiteY8" fmla="*/ 646113 h 646113"/>
                  <a:gd name="connsiteX9" fmla="*/ 0 w 3810869"/>
                  <a:gd name="connsiteY9" fmla="*/ 646113 h 646113"/>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30061 w 3810869"/>
                  <a:gd name="connsiteY7" fmla="*/ 273625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1055984"/>
                  <a:gd name="connsiteX1" fmla="*/ 1845924 w 3810869"/>
                  <a:gd name="connsiteY1" fmla="*/ 323 h 1055984"/>
                  <a:gd name="connsiteX2" fmla="*/ 3436644 w 3810869"/>
                  <a:gd name="connsiteY2" fmla="*/ 314838 h 1055984"/>
                  <a:gd name="connsiteX3" fmla="*/ 3493793 w 3810869"/>
                  <a:gd name="connsiteY3" fmla="*/ 248162 h 1055984"/>
                  <a:gd name="connsiteX4" fmla="*/ 3810869 w 3810869"/>
                  <a:gd name="connsiteY4" fmla="*/ 734104 h 1055984"/>
                  <a:gd name="connsiteX5" fmla="*/ 3166823 w 3810869"/>
                  <a:gd name="connsiteY5" fmla="*/ 581537 h 1055984"/>
                  <a:gd name="connsiteX6" fmla="*/ 3256109 w 3810869"/>
                  <a:gd name="connsiteY6" fmla="*/ 487812 h 1055984"/>
                  <a:gd name="connsiteX7" fmla="*/ 1842356 w 3810869"/>
                  <a:gd name="connsiteY7" fmla="*/ 171519 h 1055984"/>
                  <a:gd name="connsiteX8" fmla="*/ 33559 w 3810869"/>
                  <a:gd name="connsiteY8" fmla="*/ 1055985 h 1055984"/>
                  <a:gd name="connsiteX9" fmla="*/ 0 w 3810869"/>
                  <a:gd name="connsiteY9" fmla="*/ 734105 h 1055984"/>
                  <a:gd name="connsiteX0" fmla="*/ 1 w 4881856"/>
                  <a:gd name="connsiteY0" fmla="*/ 1218781 h 1218780"/>
                  <a:gd name="connsiteX1" fmla="*/ 2916911 w 4881856"/>
                  <a:gd name="connsiteY1" fmla="*/ 36542 h 1218780"/>
                  <a:gd name="connsiteX2" fmla="*/ 4507631 w 4881856"/>
                  <a:gd name="connsiteY2" fmla="*/ 351057 h 1218780"/>
                  <a:gd name="connsiteX3" fmla="*/ 4564780 w 4881856"/>
                  <a:gd name="connsiteY3" fmla="*/ 284381 h 1218780"/>
                  <a:gd name="connsiteX4" fmla="*/ 4881856 w 4881856"/>
                  <a:gd name="connsiteY4" fmla="*/ 770323 h 1218780"/>
                  <a:gd name="connsiteX5" fmla="*/ 4237810 w 4881856"/>
                  <a:gd name="connsiteY5" fmla="*/ 617756 h 1218780"/>
                  <a:gd name="connsiteX6" fmla="*/ 4327096 w 4881856"/>
                  <a:gd name="connsiteY6" fmla="*/ 524031 h 1218780"/>
                  <a:gd name="connsiteX7" fmla="*/ 2913343 w 4881856"/>
                  <a:gd name="connsiteY7" fmla="*/ 207738 h 1218780"/>
                  <a:gd name="connsiteX8" fmla="*/ 1104546 w 4881856"/>
                  <a:gd name="connsiteY8" fmla="*/ 1092204 h 1218780"/>
                  <a:gd name="connsiteX9" fmla="*/ 1 w 4881856"/>
                  <a:gd name="connsiteY9" fmla="*/ 1218781 h 1218780"/>
                  <a:gd name="connsiteX0" fmla="*/ 1 w 4881856"/>
                  <a:gd name="connsiteY0" fmla="*/ 1218781 h 1324115"/>
                  <a:gd name="connsiteX1" fmla="*/ 2916911 w 4881856"/>
                  <a:gd name="connsiteY1" fmla="*/ 36542 h 1324115"/>
                  <a:gd name="connsiteX2" fmla="*/ 4507631 w 4881856"/>
                  <a:gd name="connsiteY2" fmla="*/ 351057 h 1324115"/>
                  <a:gd name="connsiteX3" fmla="*/ 4564780 w 4881856"/>
                  <a:gd name="connsiteY3" fmla="*/ 284381 h 1324115"/>
                  <a:gd name="connsiteX4" fmla="*/ 4881856 w 4881856"/>
                  <a:gd name="connsiteY4" fmla="*/ 770323 h 1324115"/>
                  <a:gd name="connsiteX5" fmla="*/ 4237810 w 4881856"/>
                  <a:gd name="connsiteY5" fmla="*/ 617756 h 1324115"/>
                  <a:gd name="connsiteX6" fmla="*/ 4327096 w 4881856"/>
                  <a:gd name="connsiteY6" fmla="*/ 524031 h 1324115"/>
                  <a:gd name="connsiteX7" fmla="*/ 2913343 w 4881856"/>
                  <a:gd name="connsiteY7" fmla="*/ 207738 h 1324115"/>
                  <a:gd name="connsiteX8" fmla="*/ 441715 w 4881856"/>
                  <a:gd name="connsiteY8" fmla="*/ 1324115 h 1324115"/>
                  <a:gd name="connsiteX9" fmla="*/ 1 w 4881856"/>
                  <a:gd name="connsiteY9" fmla="*/ 1218781 h 1324115"/>
                  <a:gd name="connsiteX0" fmla="*/ 1 w 4881856"/>
                  <a:gd name="connsiteY0" fmla="*/ 1218781 h 1324115"/>
                  <a:gd name="connsiteX1" fmla="*/ 2916911 w 4881856"/>
                  <a:gd name="connsiteY1" fmla="*/ 36542 h 1324115"/>
                  <a:gd name="connsiteX2" fmla="*/ 4507631 w 4881856"/>
                  <a:gd name="connsiteY2" fmla="*/ 351057 h 1324115"/>
                  <a:gd name="connsiteX3" fmla="*/ 4564780 w 4881856"/>
                  <a:gd name="connsiteY3" fmla="*/ 284381 h 1324115"/>
                  <a:gd name="connsiteX4" fmla="*/ 4881856 w 4881856"/>
                  <a:gd name="connsiteY4" fmla="*/ 770323 h 1324115"/>
                  <a:gd name="connsiteX5" fmla="*/ 4237810 w 4881856"/>
                  <a:gd name="connsiteY5" fmla="*/ 617756 h 1324115"/>
                  <a:gd name="connsiteX6" fmla="*/ 4327096 w 4881856"/>
                  <a:gd name="connsiteY6" fmla="*/ 524031 h 1324115"/>
                  <a:gd name="connsiteX7" fmla="*/ 2856251 w 4881856"/>
                  <a:gd name="connsiteY7" fmla="*/ 353349 h 1324115"/>
                  <a:gd name="connsiteX8" fmla="*/ 441715 w 4881856"/>
                  <a:gd name="connsiteY8" fmla="*/ 1324115 h 1324115"/>
                  <a:gd name="connsiteX9" fmla="*/ 1 w 4881856"/>
                  <a:gd name="connsiteY9" fmla="*/ 1218781 h 1324115"/>
                  <a:gd name="connsiteX0" fmla="*/ 1 w 4881856"/>
                  <a:gd name="connsiteY0" fmla="*/ 1101797 h 1207131"/>
                  <a:gd name="connsiteX1" fmla="*/ 2492077 w 4881856"/>
                  <a:gd name="connsiteY1" fmla="*/ 51812 h 1207131"/>
                  <a:gd name="connsiteX2" fmla="*/ 4507631 w 4881856"/>
                  <a:gd name="connsiteY2" fmla="*/ 234073 h 1207131"/>
                  <a:gd name="connsiteX3" fmla="*/ 4564780 w 4881856"/>
                  <a:gd name="connsiteY3" fmla="*/ 167397 h 1207131"/>
                  <a:gd name="connsiteX4" fmla="*/ 4881856 w 4881856"/>
                  <a:gd name="connsiteY4" fmla="*/ 653339 h 1207131"/>
                  <a:gd name="connsiteX5" fmla="*/ 4237810 w 4881856"/>
                  <a:gd name="connsiteY5" fmla="*/ 500772 h 1207131"/>
                  <a:gd name="connsiteX6" fmla="*/ 4327096 w 4881856"/>
                  <a:gd name="connsiteY6" fmla="*/ 407047 h 1207131"/>
                  <a:gd name="connsiteX7" fmla="*/ 2856251 w 4881856"/>
                  <a:gd name="connsiteY7" fmla="*/ 236365 h 1207131"/>
                  <a:gd name="connsiteX8" fmla="*/ 441715 w 4881856"/>
                  <a:gd name="connsiteY8" fmla="*/ 1207131 h 1207131"/>
                  <a:gd name="connsiteX9" fmla="*/ 1 w 4881856"/>
                  <a:gd name="connsiteY9" fmla="*/ 1101797 h 1207131"/>
                  <a:gd name="connsiteX0" fmla="*/ 1 w 4881856"/>
                  <a:gd name="connsiteY0" fmla="*/ 1101797 h 1207131"/>
                  <a:gd name="connsiteX1" fmla="*/ 2492077 w 4881856"/>
                  <a:gd name="connsiteY1" fmla="*/ 51812 h 1207131"/>
                  <a:gd name="connsiteX2" fmla="*/ 4507631 w 4881856"/>
                  <a:gd name="connsiteY2" fmla="*/ 234073 h 1207131"/>
                  <a:gd name="connsiteX3" fmla="*/ 4600462 w 4881856"/>
                  <a:gd name="connsiteY3" fmla="*/ 76390 h 1207131"/>
                  <a:gd name="connsiteX4" fmla="*/ 4881856 w 4881856"/>
                  <a:gd name="connsiteY4" fmla="*/ 653339 h 1207131"/>
                  <a:gd name="connsiteX5" fmla="*/ 4237810 w 4881856"/>
                  <a:gd name="connsiteY5" fmla="*/ 500772 h 1207131"/>
                  <a:gd name="connsiteX6" fmla="*/ 4327096 w 4881856"/>
                  <a:gd name="connsiteY6" fmla="*/ 407047 h 1207131"/>
                  <a:gd name="connsiteX7" fmla="*/ 2856251 w 4881856"/>
                  <a:gd name="connsiteY7" fmla="*/ 236365 h 1207131"/>
                  <a:gd name="connsiteX8" fmla="*/ 441715 w 4881856"/>
                  <a:gd name="connsiteY8" fmla="*/ 1207131 h 1207131"/>
                  <a:gd name="connsiteX9" fmla="*/ 1 w 4881856"/>
                  <a:gd name="connsiteY9" fmla="*/ 1101797 h 1207131"/>
                  <a:gd name="connsiteX0" fmla="*/ 1 w 4933015"/>
                  <a:gd name="connsiteY0" fmla="*/ 1101797 h 1207131"/>
                  <a:gd name="connsiteX1" fmla="*/ 2492077 w 4933015"/>
                  <a:gd name="connsiteY1" fmla="*/ 51812 h 1207131"/>
                  <a:gd name="connsiteX2" fmla="*/ 4507631 w 4933015"/>
                  <a:gd name="connsiteY2" fmla="*/ 234073 h 1207131"/>
                  <a:gd name="connsiteX3" fmla="*/ 4600462 w 4933015"/>
                  <a:gd name="connsiteY3" fmla="*/ 76390 h 1207131"/>
                  <a:gd name="connsiteX4" fmla="*/ 4933014 w 4933015"/>
                  <a:gd name="connsiteY4" fmla="*/ 586278 h 1207131"/>
                  <a:gd name="connsiteX5" fmla="*/ 4237810 w 4933015"/>
                  <a:gd name="connsiteY5" fmla="*/ 500772 h 1207131"/>
                  <a:gd name="connsiteX6" fmla="*/ 4327096 w 4933015"/>
                  <a:gd name="connsiteY6" fmla="*/ 407047 h 1207131"/>
                  <a:gd name="connsiteX7" fmla="*/ 2856251 w 4933015"/>
                  <a:gd name="connsiteY7" fmla="*/ 236365 h 1207131"/>
                  <a:gd name="connsiteX8" fmla="*/ 441715 w 4933015"/>
                  <a:gd name="connsiteY8" fmla="*/ 1207131 h 1207131"/>
                  <a:gd name="connsiteX9" fmla="*/ 1 w 4933015"/>
                  <a:gd name="connsiteY9" fmla="*/ 1101797 h 1207131"/>
                  <a:gd name="connsiteX0" fmla="*/ 1 w 5052013"/>
                  <a:gd name="connsiteY0" fmla="*/ 1101797 h 1207131"/>
                  <a:gd name="connsiteX1" fmla="*/ 2492077 w 5052013"/>
                  <a:gd name="connsiteY1" fmla="*/ 51812 h 1207131"/>
                  <a:gd name="connsiteX2" fmla="*/ 4507631 w 5052013"/>
                  <a:gd name="connsiteY2" fmla="*/ 234073 h 1207131"/>
                  <a:gd name="connsiteX3" fmla="*/ 4600462 w 5052013"/>
                  <a:gd name="connsiteY3" fmla="*/ 76390 h 1207131"/>
                  <a:gd name="connsiteX4" fmla="*/ 5052014 w 5052013"/>
                  <a:gd name="connsiteY4" fmla="*/ 536449 h 1207131"/>
                  <a:gd name="connsiteX5" fmla="*/ 4237810 w 5052013"/>
                  <a:gd name="connsiteY5" fmla="*/ 500772 h 1207131"/>
                  <a:gd name="connsiteX6" fmla="*/ 4327096 w 5052013"/>
                  <a:gd name="connsiteY6" fmla="*/ 407047 h 1207131"/>
                  <a:gd name="connsiteX7" fmla="*/ 2856251 w 5052013"/>
                  <a:gd name="connsiteY7" fmla="*/ 236365 h 1207131"/>
                  <a:gd name="connsiteX8" fmla="*/ 441715 w 5052013"/>
                  <a:gd name="connsiteY8" fmla="*/ 1207131 h 1207131"/>
                  <a:gd name="connsiteX9" fmla="*/ 1 w 5052013"/>
                  <a:gd name="connsiteY9" fmla="*/ 1101797 h 120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2013" h="1207131">
                    <a:moveTo>
                      <a:pt x="1" y="1101797"/>
                    </a:moveTo>
                    <a:cubicBezTo>
                      <a:pt x="1" y="756417"/>
                      <a:pt x="1740805" y="196433"/>
                      <a:pt x="2492077" y="51812"/>
                    </a:cubicBezTo>
                    <a:cubicBezTo>
                      <a:pt x="3243349" y="-92809"/>
                      <a:pt x="4157625" y="97048"/>
                      <a:pt x="4507631" y="234073"/>
                    </a:cubicBezTo>
                    <a:lnTo>
                      <a:pt x="4600462" y="76390"/>
                    </a:lnTo>
                    <a:lnTo>
                      <a:pt x="5052014" y="536449"/>
                    </a:lnTo>
                    <a:lnTo>
                      <a:pt x="4237810" y="500772"/>
                    </a:lnTo>
                    <a:cubicBezTo>
                      <a:pt x="4256860" y="465847"/>
                      <a:pt x="4308046" y="441972"/>
                      <a:pt x="4327096" y="407047"/>
                    </a:cubicBezTo>
                    <a:cubicBezTo>
                      <a:pt x="4058018" y="374684"/>
                      <a:pt x="3717066" y="296542"/>
                      <a:pt x="2856251" y="236365"/>
                    </a:cubicBezTo>
                    <a:cubicBezTo>
                      <a:pt x="1929750" y="253051"/>
                      <a:pt x="441715" y="964532"/>
                      <a:pt x="441715" y="1207131"/>
                    </a:cubicBezTo>
                    <a:lnTo>
                      <a:pt x="1" y="1101797"/>
                    </a:lnTo>
                    <a:close/>
                  </a:path>
                </a:pathLst>
              </a:custGeom>
              <a:solidFill>
                <a:srgbClr val="EF90B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solidFill>
                    <a:prstClr val="black"/>
                  </a:solidFill>
                </a:endParaRPr>
              </a:p>
            </p:txBody>
          </p:sp>
          <p:sp>
            <p:nvSpPr>
              <p:cNvPr id="25" name="Circular Arrow 13"/>
              <p:cNvSpPr/>
              <p:nvPr/>
            </p:nvSpPr>
            <p:spPr>
              <a:xfrm rot="20666858" flipV="1">
                <a:off x="5278207" y="3498422"/>
                <a:ext cx="2198262" cy="692026"/>
              </a:xfrm>
              <a:custGeom>
                <a:avLst/>
                <a:gdLst>
                  <a:gd name="connsiteX0" fmla="*/ 92315 w 4087813"/>
                  <a:gd name="connsiteY0" fmla="*/ 738517 h 1477033"/>
                  <a:gd name="connsiteX1" fmla="*/ 1954530 w 4087813"/>
                  <a:gd name="connsiteY1" fmla="*/ 92993 h 1477033"/>
                  <a:gd name="connsiteX2" fmla="*/ 3528959 w 4087813"/>
                  <a:gd name="connsiteY2" fmla="*/ 319250 h 1477033"/>
                  <a:gd name="connsiteX3" fmla="*/ 3528958 w 4087813"/>
                  <a:gd name="connsiteY3" fmla="*/ 319249 h 1477033"/>
                  <a:gd name="connsiteX4" fmla="*/ 3903184 w 4087813"/>
                  <a:gd name="connsiteY4" fmla="*/ 738516 h 1477033"/>
                  <a:gd name="connsiteX5" fmla="*/ 2782888 w 4087813"/>
                  <a:gd name="connsiteY5" fmla="*/ 319249 h 1477033"/>
                  <a:gd name="connsiteX6" fmla="*/ 2782888 w 4087813"/>
                  <a:gd name="connsiteY6" fmla="*/ 319249 h 1477033"/>
                  <a:gd name="connsiteX7" fmla="*/ 1922376 w 4087813"/>
                  <a:gd name="connsiteY7" fmla="*/ 278037 h 1477033"/>
                  <a:gd name="connsiteX8" fmla="*/ 276943 w 4087813"/>
                  <a:gd name="connsiteY8" fmla="*/ 738517 h 1477033"/>
                  <a:gd name="connsiteX9" fmla="*/ 92315 w 4087813"/>
                  <a:gd name="connsiteY9" fmla="*/ 738517 h 1477033"/>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690573 w 3810869"/>
                  <a:gd name="connsiteY6" fmla="*/ 2269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2690573 w 3810869"/>
                  <a:gd name="connsiteY5" fmla="*/ 2269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2966798 w 3810869"/>
                  <a:gd name="connsiteY6" fmla="*/ 45553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119198 w 3810869"/>
                  <a:gd name="connsiteY6" fmla="*/ 3221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81123 w 3810869"/>
                  <a:gd name="connsiteY6" fmla="*/ 360286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23973 w 3810869"/>
                  <a:gd name="connsiteY6" fmla="*/ 38886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204 h 646204"/>
                  <a:gd name="connsiteX1" fmla="*/ 1862215 w 3810869"/>
                  <a:gd name="connsiteY1" fmla="*/ 680 h 646204"/>
                  <a:gd name="connsiteX2" fmla="*/ 3436644 w 3810869"/>
                  <a:gd name="connsiteY2" fmla="*/ 226937 h 646204"/>
                  <a:gd name="connsiteX3" fmla="*/ 3493793 w 3810869"/>
                  <a:gd name="connsiteY3" fmla="*/ 160261 h 646204"/>
                  <a:gd name="connsiteX4" fmla="*/ 3810869 w 3810869"/>
                  <a:gd name="connsiteY4" fmla="*/ 646203 h 646204"/>
                  <a:gd name="connsiteX5" fmla="*/ 3166823 w 3810869"/>
                  <a:gd name="connsiteY5" fmla="*/ 493636 h 646204"/>
                  <a:gd name="connsiteX6" fmla="*/ 3256109 w 3810869"/>
                  <a:gd name="connsiteY6" fmla="*/ 399911 h 646204"/>
                  <a:gd name="connsiteX7" fmla="*/ 1830061 w 3810869"/>
                  <a:gd name="connsiteY7" fmla="*/ 185724 h 646204"/>
                  <a:gd name="connsiteX8" fmla="*/ 184628 w 3810869"/>
                  <a:gd name="connsiteY8" fmla="*/ 646204 h 646204"/>
                  <a:gd name="connsiteX9" fmla="*/ 0 w 3810869"/>
                  <a:gd name="connsiteY9" fmla="*/ 646204 h 646204"/>
                  <a:gd name="connsiteX0" fmla="*/ 0 w 3810869"/>
                  <a:gd name="connsiteY0" fmla="*/ 646113 h 646113"/>
                  <a:gd name="connsiteX1" fmla="*/ 1862215 w 3810869"/>
                  <a:gd name="connsiteY1" fmla="*/ 589 h 646113"/>
                  <a:gd name="connsiteX2" fmla="*/ 3436644 w 3810869"/>
                  <a:gd name="connsiteY2" fmla="*/ 226846 h 646113"/>
                  <a:gd name="connsiteX3" fmla="*/ 3493793 w 3810869"/>
                  <a:gd name="connsiteY3" fmla="*/ 160170 h 646113"/>
                  <a:gd name="connsiteX4" fmla="*/ 3810869 w 3810869"/>
                  <a:gd name="connsiteY4" fmla="*/ 646112 h 646113"/>
                  <a:gd name="connsiteX5" fmla="*/ 3166823 w 3810869"/>
                  <a:gd name="connsiteY5" fmla="*/ 493545 h 646113"/>
                  <a:gd name="connsiteX6" fmla="*/ 3256109 w 3810869"/>
                  <a:gd name="connsiteY6" fmla="*/ 399820 h 646113"/>
                  <a:gd name="connsiteX7" fmla="*/ 1830061 w 3810869"/>
                  <a:gd name="connsiteY7" fmla="*/ 185633 h 646113"/>
                  <a:gd name="connsiteX8" fmla="*/ 184628 w 3810869"/>
                  <a:gd name="connsiteY8" fmla="*/ 646113 h 646113"/>
                  <a:gd name="connsiteX9" fmla="*/ 0 w 3810869"/>
                  <a:gd name="connsiteY9" fmla="*/ 646113 h 646113"/>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30061 w 3810869"/>
                  <a:gd name="connsiteY7" fmla="*/ 273625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734105"/>
                  <a:gd name="connsiteX1" fmla="*/ 1845924 w 3810869"/>
                  <a:gd name="connsiteY1" fmla="*/ 323 h 734105"/>
                  <a:gd name="connsiteX2" fmla="*/ 3436644 w 3810869"/>
                  <a:gd name="connsiteY2" fmla="*/ 314838 h 734105"/>
                  <a:gd name="connsiteX3" fmla="*/ 3493793 w 3810869"/>
                  <a:gd name="connsiteY3" fmla="*/ 248162 h 734105"/>
                  <a:gd name="connsiteX4" fmla="*/ 3810869 w 3810869"/>
                  <a:gd name="connsiteY4" fmla="*/ 734104 h 734105"/>
                  <a:gd name="connsiteX5" fmla="*/ 3166823 w 3810869"/>
                  <a:gd name="connsiteY5" fmla="*/ 581537 h 734105"/>
                  <a:gd name="connsiteX6" fmla="*/ 3256109 w 3810869"/>
                  <a:gd name="connsiteY6" fmla="*/ 487812 h 734105"/>
                  <a:gd name="connsiteX7" fmla="*/ 1842356 w 3810869"/>
                  <a:gd name="connsiteY7" fmla="*/ 171519 h 734105"/>
                  <a:gd name="connsiteX8" fmla="*/ 184628 w 3810869"/>
                  <a:gd name="connsiteY8" fmla="*/ 734105 h 734105"/>
                  <a:gd name="connsiteX9" fmla="*/ 0 w 3810869"/>
                  <a:gd name="connsiteY9" fmla="*/ 734105 h 734105"/>
                  <a:gd name="connsiteX0" fmla="*/ 0 w 3810869"/>
                  <a:gd name="connsiteY0" fmla="*/ 734105 h 1055984"/>
                  <a:gd name="connsiteX1" fmla="*/ 1845924 w 3810869"/>
                  <a:gd name="connsiteY1" fmla="*/ 323 h 1055984"/>
                  <a:gd name="connsiteX2" fmla="*/ 3436644 w 3810869"/>
                  <a:gd name="connsiteY2" fmla="*/ 314838 h 1055984"/>
                  <a:gd name="connsiteX3" fmla="*/ 3493793 w 3810869"/>
                  <a:gd name="connsiteY3" fmla="*/ 248162 h 1055984"/>
                  <a:gd name="connsiteX4" fmla="*/ 3810869 w 3810869"/>
                  <a:gd name="connsiteY4" fmla="*/ 734104 h 1055984"/>
                  <a:gd name="connsiteX5" fmla="*/ 3166823 w 3810869"/>
                  <a:gd name="connsiteY5" fmla="*/ 581537 h 1055984"/>
                  <a:gd name="connsiteX6" fmla="*/ 3256109 w 3810869"/>
                  <a:gd name="connsiteY6" fmla="*/ 487812 h 1055984"/>
                  <a:gd name="connsiteX7" fmla="*/ 1842356 w 3810869"/>
                  <a:gd name="connsiteY7" fmla="*/ 171519 h 1055984"/>
                  <a:gd name="connsiteX8" fmla="*/ 33559 w 3810869"/>
                  <a:gd name="connsiteY8" fmla="*/ 1055985 h 1055984"/>
                  <a:gd name="connsiteX9" fmla="*/ 0 w 3810869"/>
                  <a:gd name="connsiteY9" fmla="*/ 734105 h 1055984"/>
                  <a:gd name="connsiteX0" fmla="*/ 1 w 4881856"/>
                  <a:gd name="connsiteY0" fmla="*/ 1218781 h 1218780"/>
                  <a:gd name="connsiteX1" fmla="*/ 2916911 w 4881856"/>
                  <a:gd name="connsiteY1" fmla="*/ 36542 h 1218780"/>
                  <a:gd name="connsiteX2" fmla="*/ 4507631 w 4881856"/>
                  <a:gd name="connsiteY2" fmla="*/ 351057 h 1218780"/>
                  <a:gd name="connsiteX3" fmla="*/ 4564780 w 4881856"/>
                  <a:gd name="connsiteY3" fmla="*/ 284381 h 1218780"/>
                  <a:gd name="connsiteX4" fmla="*/ 4881856 w 4881856"/>
                  <a:gd name="connsiteY4" fmla="*/ 770323 h 1218780"/>
                  <a:gd name="connsiteX5" fmla="*/ 4237810 w 4881856"/>
                  <a:gd name="connsiteY5" fmla="*/ 617756 h 1218780"/>
                  <a:gd name="connsiteX6" fmla="*/ 4327096 w 4881856"/>
                  <a:gd name="connsiteY6" fmla="*/ 524031 h 1218780"/>
                  <a:gd name="connsiteX7" fmla="*/ 2913343 w 4881856"/>
                  <a:gd name="connsiteY7" fmla="*/ 207738 h 1218780"/>
                  <a:gd name="connsiteX8" fmla="*/ 1104546 w 4881856"/>
                  <a:gd name="connsiteY8" fmla="*/ 1092204 h 1218780"/>
                  <a:gd name="connsiteX9" fmla="*/ 1 w 4881856"/>
                  <a:gd name="connsiteY9" fmla="*/ 1218781 h 1218780"/>
                  <a:gd name="connsiteX0" fmla="*/ 1 w 4881856"/>
                  <a:gd name="connsiteY0" fmla="*/ 1218781 h 1324115"/>
                  <a:gd name="connsiteX1" fmla="*/ 2916911 w 4881856"/>
                  <a:gd name="connsiteY1" fmla="*/ 36542 h 1324115"/>
                  <a:gd name="connsiteX2" fmla="*/ 4507631 w 4881856"/>
                  <a:gd name="connsiteY2" fmla="*/ 351057 h 1324115"/>
                  <a:gd name="connsiteX3" fmla="*/ 4564780 w 4881856"/>
                  <a:gd name="connsiteY3" fmla="*/ 284381 h 1324115"/>
                  <a:gd name="connsiteX4" fmla="*/ 4881856 w 4881856"/>
                  <a:gd name="connsiteY4" fmla="*/ 770323 h 1324115"/>
                  <a:gd name="connsiteX5" fmla="*/ 4237810 w 4881856"/>
                  <a:gd name="connsiteY5" fmla="*/ 617756 h 1324115"/>
                  <a:gd name="connsiteX6" fmla="*/ 4327096 w 4881856"/>
                  <a:gd name="connsiteY6" fmla="*/ 524031 h 1324115"/>
                  <a:gd name="connsiteX7" fmla="*/ 2913343 w 4881856"/>
                  <a:gd name="connsiteY7" fmla="*/ 207738 h 1324115"/>
                  <a:gd name="connsiteX8" fmla="*/ 441715 w 4881856"/>
                  <a:gd name="connsiteY8" fmla="*/ 1324115 h 1324115"/>
                  <a:gd name="connsiteX9" fmla="*/ 1 w 4881856"/>
                  <a:gd name="connsiteY9" fmla="*/ 1218781 h 1324115"/>
                  <a:gd name="connsiteX0" fmla="*/ 1 w 4881856"/>
                  <a:gd name="connsiteY0" fmla="*/ 1218781 h 1324115"/>
                  <a:gd name="connsiteX1" fmla="*/ 2916911 w 4881856"/>
                  <a:gd name="connsiteY1" fmla="*/ 36542 h 1324115"/>
                  <a:gd name="connsiteX2" fmla="*/ 4507631 w 4881856"/>
                  <a:gd name="connsiteY2" fmla="*/ 351057 h 1324115"/>
                  <a:gd name="connsiteX3" fmla="*/ 4564780 w 4881856"/>
                  <a:gd name="connsiteY3" fmla="*/ 284381 h 1324115"/>
                  <a:gd name="connsiteX4" fmla="*/ 4881856 w 4881856"/>
                  <a:gd name="connsiteY4" fmla="*/ 770323 h 1324115"/>
                  <a:gd name="connsiteX5" fmla="*/ 4237810 w 4881856"/>
                  <a:gd name="connsiteY5" fmla="*/ 617756 h 1324115"/>
                  <a:gd name="connsiteX6" fmla="*/ 4327096 w 4881856"/>
                  <a:gd name="connsiteY6" fmla="*/ 524031 h 1324115"/>
                  <a:gd name="connsiteX7" fmla="*/ 2856251 w 4881856"/>
                  <a:gd name="connsiteY7" fmla="*/ 353349 h 1324115"/>
                  <a:gd name="connsiteX8" fmla="*/ 441715 w 4881856"/>
                  <a:gd name="connsiteY8" fmla="*/ 1324115 h 1324115"/>
                  <a:gd name="connsiteX9" fmla="*/ 1 w 4881856"/>
                  <a:gd name="connsiteY9" fmla="*/ 1218781 h 1324115"/>
                  <a:gd name="connsiteX0" fmla="*/ 1 w 4881856"/>
                  <a:gd name="connsiteY0" fmla="*/ 1101797 h 1207131"/>
                  <a:gd name="connsiteX1" fmla="*/ 2492077 w 4881856"/>
                  <a:gd name="connsiteY1" fmla="*/ 51812 h 1207131"/>
                  <a:gd name="connsiteX2" fmla="*/ 4507631 w 4881856"/>
                  <a:gd name="connsiteY2" fmla="*/ 234073 h 1207131"/>
                  <a:gd name="connsiteX3" fmla="*/ 4564780 w 4881856"/>
                  <a:gd name="connsiteY3" fmla="*/ 167397 h 1207131"/>
                  <a:gd name="connsiteX4" fmla="*/ 4881856 w 4881856"/>
                  <a:gd name="connsiteY4" fmla="*/ 653339 h 1207131"/>
                  <a:gd name="connsiteX5" fmla="*/ 4237810 w 4881856"/>
                  <a:gd name="connsiteY5" fmla="*/ 500772 h 1207131"/>
                  <a:gd name="connsiteX6" fmla="*/ 4327096 w 4881856"/>
                  <a:gd name="connsiteY6" fmla="*/ 407047 h 1207131"/>
                  <a:gd name="connsiteX7" fmla="*/ 2856251 w 4881856"/>
                  <a:gd name="connsiteY7" fmla="*/ 236365 h 1207131"/>
                  <a:gd name="connsiteX8" fmla="*/ 441715 w 4881856"/>
                  <a:gd name="connsiteY8" fmla="*/ 1207131 h 1207131"/>
                  <a:gd name="connsiteX9" fmla="*/ 1 w 4881856"/>
                  <a:gd name="connsiteY9" fmla="*/ 1101797 h 1207131"/>
                  <a:gd name="connsiteX0" fmla="*/ 1 w 4881856"/>
                  <a:gd name="connsiteY0" fmla="*/ 1101797 h 1207131"/>
                  <a:gd name="connsiteX1" fmla="*/ 2492077 w 4881856"/>
                  <a:gd name="connsiteY1" fmla="*/ 51812 h 1207131"/>
                  <a:gd name="connsiteX2" fmla="*/ 4507631 w 4881856"/>
                  <a:gd name="connsiteY2" fmla="*/ 234073 h 1207131"/>
                  <a:gd name="connsiteX3" fmla="*/ 4600462 w 4881856"/>
                  <a:gd name="connsiteY3" fmla="*/ 76390 h 1207131"/>
                  <a:gd name="connsiteX4" fmla="*/ 4881856 w 4881856"/>
                  <a:gd name="connsiteY4" fmla="*/ 653339 h 1207131"/>
                  <a:gd name="connsiteX5" fmla="*/ 4237810 w 4881856"/>
                  <a:gd name="connsiteY5" fmla="*/ 500772 h 1207131"/>
                  <a:gd name="connsiteX6" fmla="*/ 4327096 w 4881856"/>
                  <a:gd name="connsiteY6" fmla="*/ 407047 h 1207131"/>
                  <a:gd name="connsiteX7" fmla="*/ 2856251 w 4881856"/>
                  <a:gd name="connsiteY7" fmla="*/ 236365 h 1207131"/>
                  <a:gd name="connsiteX8" fmla="*/ 441715 w 4881856"/>
                  <a:gd name="connsiteY8" fmla="*/ 1207131 h 1207131"/>
                  <a:gd name="connsiteX9" fmla="*/ 1 w 4881856"/>
                  <a:gd name="connsiteY9" fmla="*/ 1101797 h 1207131"/>
                  <a:gd name="connsiteX0" fmla="*/ 1 w 4933015"/>
                  <a:gd name="connsiteY0" fmla="*/ 1101797 h 1207131"/>
                  <a:gd name="connsiteX1" fmla="*/ 2492077 w 4933015"/>
                  <a:gd name="connsiteY1" fmla="*/ 51812 h 1207131"/>
                  <a:gd name="connsiteX2" fmla="*/ 4507631 w 4933015"/>
                  <a:gd name="connsiteY2" fmla="*/ 234073 h 1207131"/>
                  <a:gd name="connsiteX3" fmla="*/ 4600462 w 4933015"/>
                  <a:gd name="connsiteY3" fmla="*/ 76390 h 1207131"/>
                  <a:gd name="connsiteX4" fmla="*/ 4933014 w 4933015"/>
                  <a:gd name="connsiteY4" fmla="*/ 586278 h 1207131"/>
                  <a:gd name="connsiteX5" fmla="*/ 4237810 w 4933015"/>
                  <a:gd name="connsiteY5" fmla="*/ 500772 h 1207131"/>
                  <a:gd name="connsiteX6" fmla="*/ 4327096 w 4933015"/>
                  <a:gd name="connsiteY6" fmla="*/ 407047 h 1207131"/>
                  <a:gd name="connsiteX7" fmla="*/ 2856251 w 4933015"/>
                  <a:gd name="connsiteY7" fmla="*/ 236365 h 1207131"/>
                  <a:gd name="connsiteX8" fmla="*/ 441715 w 4933015"/>
                  <a:gd name="connsiteY8" fmla="*/ 1207131 h 1207131"/>
                  <a:gd name="connsiteX9" fmla="*/ 1 w 4933015"/>
                  <a:gd name="connsiteY9" fmla="*/ 1101797 h 1207131"/>
                  <a:gd name="connsiteX0" fmla="*/ 1 w 5052013"/>
                  <a:gd name="connsiteY0" fmla="*/ 1101797 h 1207131"/>
                  <a:gd name="connsiteX1" fmla="*/ 2492077 w 5052013"/>
                  <a:gd name="connsiteY1" fmla="*/ 51812 h 1207131"/>
                  <a:gd name="connsiteX2" fmla="*/ 4507631 w 5052013"/>
                  <a:gd name="connsiteY2" fmla="*/ 234073 h 1207131"/>
                  <a:gd name="connsiteX3" fmla="*/ 4600462 w 5052013"/>
                  <a:gd name="connsiteY3" fmla="*/ 76390 h 1207131"/>
                  <a:gd name="connsiteX4" fmla="*/ 5052014 w 5052013"/>
                  <a:gd name="connsiteY4" fmla="*/ 536449 h 1207131"/>
                  <a:gd name="connsiteX5" fmla="*/ 4237810 w 5052013"/>
                  <a:gd name="connsiteY5" fmla="*/ 500772 h 1207131"/>
                  <a:gd name="connsiteX6" fmla="*/ 4327096 w 5052013"/>
                  <a:gd name="connsiteY6" fmla="*/ 407047 h 1207131"/>
                  <a:gd name="connsiteX7" fmla="*/ 2856251 w 5052013"/>
                  <a:gd name="connsiteY7" fmla="*/ 236365 h 1207131"/>
                  <a:gd name="connsiteX8" fmla="*/ 441715 w 5052013"/>
                  <a:gd name="connsiteY8" fmla="*/ 1207131 h 1207131"/>
                  <a:gd name="connsiteX9" fmla="*/ 1 w 5052013"/>
                  <a:gd name="connsiteY9" fmla="*/ 1101797 h 1207131"/>
                  <a:gd name="connsiteX0" fmla="*/ 1 w 5052013"/>
                  <a:gd name="connsiteY0" fmla="*/ 1339126 h 1444460"/>
                  <a:gd name="connsiteX1" fmla="*/ 2492077 w 5052013"/>
                  <a:gd name="connsiteY1" fmla="*/ 289141 h 1444460"/>
                  <a:gd name="connsiteX2" fmla="*/ 4507631 w 5052013"/>
                  <a:gd name="connsiteY2" fmla="*/ 471402 h 1444460"/>
                  <a:gd name="connsiteX3" fmla="*/ 4699509 w 5052013"/>
                  <a:gd name="connsiteY3" fmla="*/ 0 h 1444460"/>
                  <a:gd name="connsiteX4" fmla="*/ 5052014 w 5052013"/>
                  <a:gd name="connsiteY4" fmla="*/ 773778 h 1444460"/>
                  <a:gd name="connsiteX5" fmla="*/ 4237810 w 5052013"/>
                  <a:gd name="connsiteY5" fmla="*/ 738101 h 1444460"/>
                  <a:gd name="connsiteX6" fmla="*/ 4327096 w 5052013"/>
                  <a:gd name="connsiteY6" fmla="*/ 644376 h 1444460"/>
                  <a:gd name="connsiteX7" fmla="*/ 2856251 w 5052013"/>
                  <a:gd name="connsiteY7" fmla="*/ 473694 h 1444460"/>
                  <a:gd name="connsiteX8" fmla="*/ 441715 w 5052013"/>
                  <a:gd name="connsiteY8" fmla="*/ 1444460 h 1444460"/>
                  <a:gd name="connsiteX9" fmla="*/ 1 w 5052013"/>
                  <a:gd name="connsiteY9" fmla="*/ 1339126 h 1444460"/>
                  <a:gd name="connsiteX0" fmla="*/ 1 w 5052013"/>
                  <a:gd name="connsiteY0" fmla="*/ 1339126 h 1444460"/>
                  <a:gd name="connsiteX1" fmla="*/ 2492077 w 5052013"/>
                  <a:gd name="connsiteY1" fmla="*/ 289141 h 1444460"/>
                  <a:gd name="connsiteX2" fmla="*/ 4478510 w 5052013"/>
                  <a:gd name="connsiteY2" fmla="*/ 233561 h 1444460"/>
                  <a:gd name="connsiteX3" fmla="*/ 4699509 w 5052013"/>
                  <a:gd name="connsiteY3" fmla="*/ 0 h 1444460"/>
                  <a:gd name="connsiteX4" fmla="*/ 5052014 w 5052013"/>
                  <a:gd name="connsiteY4" fmla="*/ 773778 h 1444460"/>
                  <a:gd name="connsiteX5" fmla="*/ 4237810 w 5052013"/>
                  <a:gd name="connsiteY5" fmla="*/ 738101 h 1444460"/>
                  <a:gd name="connsiteX6" fmla="*/ 4327096 w 5052013"/>
                  <a:gd name="connsiteY6" fmla="*/ 644376 h 1444460"/>
                  <a:gd name="connsiteX7" fmla="*/ 2856251 w 5052013"/>
                  <a:gd name="connsiteY7" fmla="*/ 473694 h 1444460"/>
                  <a:gd name="connsiteX8" fmla="*/ 441715 w 5052013"/>
                  <a:gd name="connsiteY8" fmla="*/ 1444460 h 1444460"/>
                  <a:gd name="connsiteX9" fmla="*/ 1 w 5052013"/>
                  <a:gd name="connsiteY9" fmla="*/ 1339126 h 1444460"/>
                  <a:gd name="connsiteX0" fmla="*/ 1 w 5052013"/>
                  <a:gd name="connsiteY0" fmla="*/ 1339126 h 1444460"/>
                  <a:gd name="connsiteX1" fmla="*/ 2492077 w 5052013"/>
                  <a:gd name="connsiteY1" fmla="*/ 289141 h 1444460"/>
                  <a:gd name="connsiteX2" fmla="*/ 4478510 w 5052013"/>
                  <a:gd name="connsiteY2" fmla="*/ 233561 h 1444460"/>
                  <a:gd name="connsiteX3" fmla="*/ 4699509 w 5052013"/>
                  <a:gd name="connsiteY3" fmla="*/ 0 h 1444460"/>
                  <a:gd name="connsiteX4" fmla="*/ 5052014 w 5052013"/>
                  <a:gd name="connsiteY4" fmla="*/ 773778 h 1444460"/>
                  <a:gd name="connsiteX5" fmla="*/ 4237810 w 5052013"/>
                  <a:gd name="connsiteY5" fmla="*/ 738101 h 1444460"/>
                  <a:gd name="connsiteX6" fmla="*/ 4330202 w 5052013"/>
                  <a:gd name="connsiteY6" fmla="*/ 480213 h 1444460"/>
                  <a:gd name="connsiteX7" fmla="*/ 2856251 w 5052013"/>
                  <a:gd name="connsiteY7" fmla="*/ 473694 h 1444460"/>
                  <a:gd name="connsiteX8" fmla="*/ 441715 w 5052013"/>
                  <a:gd name="connsiteY8" fmla="*/ 1444460 h 1444460"/>
                  <a:gd name="connsiteX9" fmla="*/ 1 w 5052013"/>
                  <a:gd name="connsiteY9" fmla="*/ 1339126 h 1444460"/>
                  <a:gd name="connsiteX0" fmla="*/ 1 w 5052013"/>
                  <a:gd name="connsiteY0" fmla="*/ 1339126 h 1444460"/>
                  <a:gd name="connsiteX1" fmla="*/ 2492077 w 5052013"/>
                  <a:gd name="connsiteY1" fmla="*/ 289141 h 1444460"/>
                  <a:gd name="connsiteX2" fmla="*/ 4478510 w 5052013"/>
                  <a:gd name="connsiteY2" fmla="*/ 233561 h 1444460"/>
                  <a:gd name="connsiteX3" fmla="*/ 4699509 w 5052013"/>
                  <a:gd name="connsiteY3" fmla="*/ 0 h 1444460"/>
                  <a:gd name="connsiteX4" fmla="*/ 5052014 w 5052013"/>
                  <a:gd name="connsiteY4" fmla="*/ 773778 h 1444460"/>
                  <a:gd name="connsiteX5" fmla="*/ 4298416 w 5052013"/>
                  <a:gd name="connsiteY5" fmla="*/ 679030 h 1444460"/>
                  <a:gd name="connsiteX6" fmla="*/ 4330202 w 5052013"/>
                  <a:gd name="connsiteY6" fmla="*/ 480213 h 1444460"/>
                  <a:gd name="connsiteX7" fmla="*/ 2856251 w 5052013"/>
                  <a:gd name="connsiteY7" fmla="*/ 473694 h 1444460"/>
                  <a:gd name="connsiteX8" fmla="*/ 441715 w 5052013"/>
                  <a:gd name="connsiteY8" fmla="*/ 1444460 h 1444460"/>
                  <a:gd name="connsiteX9" fmla="*/ 1 w 5052013"/>
                  <a:gd name="connsiteY9" fmla="*/ 1339126 h 1444460"/>
                  <a:gd name="connsiteX0" fmla="*/ 1 w 5390371"/>
                  <a:gd name="connsiteY0" fmla="*/ 1339126 h 1444460"/>
                  <a:gd name="connsiteX1" fmla="*/ 2492077 w 5390371"/>
                  <a:gd name="connsiteY1" fmla="*/ 289141 h 1444460"/>
                  <a:gd name="connsiteX2" fmla="*/ 4478510 w 5390371"/>
                  <a:gd name="connsiteY2" fmla="*/ 233561 h 1444460"/>
                  <a:gd name="connsiteX3" fmla="*/ 4699509 w 5390371"/>
                  <a:gd name="connsiteY3" fmla="*/ 0 h 1444460"/>
                  <a:gd name="connsiteX4" fmla="*/ 5390371 w 5390371"/>
                  <a:gd name="connsiteY4" fmla="*/ 387944 h 1444460"/>
                  <a:gd name="connsiteX5" fmla="*/ 4298416 w 5390371"/>
                  <a:gd name="connsiteY5" fmla="*/ 679030 h 1444460"/>
                  <a:gd name="connsiteX6" fmla="*/ 4330202 w 5390371"/>
                  <a:gd name="connsiteY6" fmla="*/ 480213 h 1444460"/>
                  <a:gd name="connsiteX7" fmla="*/ 2856251 w 5390371"/>
                  <a:gd name="connsiteY7" fmla="*/ 473694 h 1444460"/>
                  <a:gd name="connsiteX8" fmla="*/ 441715 w 5390371"/>
                  <a:gd name="connsiteY8" fmla="*/ 1444460 h 1444460"/>
                  <a:gd name="connsiteX9" fmla="*/ 1 w 5390371"/>
                  <a:gd name="connsiteY9" fmla="*/ 1339126 h 1444460"/>
                  <a:gd name="connsiteX0" fmla="*/ 1 w 5390371"/>
                  <a:gd name="connsiteY0" fmla="*/ 1339126 h 1444460"/>
                  <a:gd name="connsiteX1" fmla="*/ 2492077 w 5390371"/>
                  <a:gd name="connsiteY1" fmla="*/ 289141 h 1444460"/>
                  <a:gd name="connsiteX2" fmla="*/ 4478510 w 5390371"/>
                  <a:gd name="connsiteY2" fmla="*/ 233561 h 1444460"/>
                  <a:gd name="connsiteX3" fmla="*/ 4699509 w 5390371"/>
                  <a:gd name="connsiteY3" fmla="*/ 0 h 1444460"/>
                  <a:gd name="connsiteX4" fmla="*/ 5390371 w 5390371"/>
                  <a:gd name="connsiteY4" fmla="*/ 387944 h 1444460"/>
                  <a:gd name="connsiteX5" fmla="*/ 4298416 w 5390371"/>
                  <a:gd name="connsiteY5" fmla="*/ 679030 h 1444460"/>
                  <a:gd name="connsiteX6" fmla="*/ 4330202 w 5390371"/>
                  <a:gd name="connsiteY6" fmla="*/ 480213 h 1444460"/>
                  <a:gd name="connsiteX7" fmla="*/ 2856251 w 5390371"/>
                  <a:gd name="connsiteY7" fmla="*/ 473694 h 1444460"/>
                  <a:gd name="connsiteX8" fmla="*/ 441715 w 5390371"/>
                  <a:gd name="connsiteY8" fmla="*/ 1444460 h 1444460"/>
                  <a:gd name="connsiteX9" fmla="*/ 1 w 5390371"/>
                  <a:gd name="connsiteY9" fmla="*/ 1339126 h 1444460"/>
                  <a:gd name="connsiteX0" fmla="*/ 1 w 5390371"/>
                  <a:gd name="connsiteY0" fmla="*/ 1339126 h 1444460"/>
                  <a:gd name="connsiteX1" fmla="*/ 2492077 w 5390371"/>
                  <a:gd name="connsiteY1" fmla="*/ 289141 h 1444460"/>
                  <a:gd name="connsiteX2" fmla="*/ 4478510 w 5390371"/>
                  <a:gd name="connsiteY2" fmla="*/ 233561 h 1444460"/>
                  <a:gd name="connsiteX3" fmla="*/ 4699509 w 5390371"/>
                  <a:gd name="connsiteY3" fmla="*/ 0 h 1444460"/>
                  <a:gd name="connsiteX4" fmla="*/ 5390371 w 5390371"/>
                  <a:gd name="connsiteY4" fmla="*/ 387944 h 1444460"/>
                  <a:gd name="connsiteX5" fmla="*/ 4298416 w 5390371"/>
                  <a:gd name="connsiteY5" fmla="*/ 679030 h 1444460"/>
                  <a:gd name="connsiteX6" fmla="*/ 4330202 w 5390371"/>
                  <a:gd name="connsiteY6" fmla="*/ 480213 h 1444460"/>
                  <a:gd name="connsiteX7" fmla="*/ 2856251 w 5390371"/>
                  <a:gd name="connsiteY7" fmla="*/ 473694 h 1444460"/>
                  <a:gd name="connsiteX8" fmla="*/ 441715 w 5390371"/>
                  <a:gd name="connsiteY8" fmla="*/ 1444460 h 1444460"/>
                  <a:gd name="connsiteX9" fmla="*/ 1 w 5390371"/>
                  <a:gd name="connsiteY9" fmla="*/ 1339126 h 1444460"/>
                  <a:gd name="connsiteX0" fmla="*/ 1 w 5407396"/>
                  <a:gd name="connsiteY0" fmla="*/ 1339126 h 1444460"/>
                  <a:gd name="connsiteX1" fmla="*/ 2492077 w 5407396"/>
                  <a:gd name="connsiteY1" fmla="*/ 289141 h 1444460"/>
                  <a:gd name="connsiteX2" fmla="*/ 4478510 w 5407396"/>
                  <a:gd name="connsiteY2" fmla="*/ 233561 h 1444460"/>
                  <a:gd name="connsiteX3" fmla="*/ 4699509 w 5407396"/>
                  <a:gd name="connsiteY3" fmla="*/ 0 h 1444460"/>
                  <a:gd name="connsiteX4" fmla="*/ 5407396 w 5407396"/>
                  <a:gd name="connsiteY4" fmla="*/ 308297 h 1444460"/>
                  <a:gd name="connsiteX5" fmla="*/ 4298416 w 5407396"/>
                  <a:gd name="connsiteY5" fmla="*/ 679030 h 1444460"/>
                  <a:gd name="connsiteX6" fmla="*/ 4330202 w 5407396"/>
                  <a:gd name="connsiteY6" fmla="*/ 480213 h 1444460"/>
                  <a:gd name="connsiteX7" fmla="*/ 2856251 w 5407396"/>
                  <a:gd name="connsiteY7" fmla="*/ 473694 h 1444460"/>
                  <a:gd name="connsiteX8" fmla="*/ 441715 w 5407396"/>
                  <a:gd name="connsiteY8" fmla="*/ 1444460 h 1444460"/>
                  <a:gd name="connsiteX9" fmla="*/ 1 w 5407396"/>
                  <a:gd name="connsiteY9" fmla="*/ 1339126 h 1444460"/>
                  <a:gd name="connsiteX0" fmla="*/ 1 w 5407396"/>
                  <a:gd name="connsiteY0" fmla="*/ 1339126 h 1444460"/>
                  <a:gd name="connsiteX1" fmla="*/ 2428903 w 5407396"/>
                  <a:gd name="connsiteY1" fmla="*/ 210597 h 1444460"/>
                  <a:gd name="connsiteX2" fmla="*/ 4478510 w 5407396"/>
                  <a:gd name="connsiteY2" fmla="*/ 233561 h 1444460"/>
                  <a:gd name="connsiteX3" fmla="*/ 4699509 w 5407396"/>
                  <a:gd name="connsiteY3" fmla="*/ 0 h 1444460"/>
                  <a:gd name="connsiteX4" fmla="*/ 5407396 w 5407396"/>
                  <a:gd name="connsiteY4" fmla="*/ 308297 h 1444460"/>
                  <a:gd name="connsiteX5" fmla="*/ 4298416 w 5407396"/>
                  <a:gd name="connsiteY5" fmla="*/ 679030 h 1444460"/>
                  <a:gd name="connsiteX6" fmla="*/ 4330202 w 5407396"/>
                  <a:gd name="connsiteY6" fmla="*/ 480213 h 1444460"/>
                  <a:gd name="connsiteX7" fmla="*/ 2856251 w 5407396"/>
                  <a:gd name="connsiteY7" fmla="*/ 473694 h 1444460"/>
                  <a:gd name="connsiteX8" fmla="*/ 441715 w 5407396"/>
                  <a:gd name="connsiteY8" fmla="*/ 1444460 h 1444460"/>
                  <a:gd name="connsiteX9" fmla="*/ 1 w 5407396"/>
                  <a:gd name="connsiteY9" fmla="*/ 1339126 h 1444460"/>
                  <a:gd name="connsiteX0" fmla="*/ 1 w 5407396"/>
                  <a:gd name="connsiteY0" fmla="*/ 1339126 h 1444460"/>
                  <a:gd name="connsiteX1" fmla="*/ 2428903 w 5407396"/>
                  <a:gd name="connsiteY1" fmla="*/ 210597 h 1444460"/>
                  <a:gd name="connsiteX2" fmla="*/ 4478510 w 5407396"/>
                  <a:gd name="connsiteY2" fmla="*/ 233561 h 1444460"/>
                  <a:gd name="connsiteX3" fmla="*/ 4699509 w 5407396"/>
                  <a:gd name="connsiteY3" fmla="*/ 0 h 1444460"/>
                  <a:gd name="connsiteX4" fmla="*/ 5407396 w 5407396"/>
                  <a:gd name="connsiteY4" fmla="*/ 308297 h 1444460"/>
                  <a:gd name="connsiteX5" fmla="*/ 4298416 w 5407396"/>
                  <a:gd name="connsiteY5" fmla="*/ 679030 h 1444460"/>
                  <a:gd name="connsiteX6" fmla="*/ 4330202 w 5407396"/>
                  <a:gd name="connsiteY6" fmla="*/ 480213 h 1444460"/>
                  <a:gd name="connsiteX7" fmla="*/ 2805711 w 5407396"/>
                  <a:gd name="connsiteY7" fmla="*/ 410855 h 1444460"/>
                  <a:gd name="connsiteX8" fmla="*/ 441715 w 5407396"/>
                  <a:gd name="connsiteY8" fmla="*/ 1444460 h 1444460"/>
                  <a:gd name="connsiteX9" fmla="*/ 1 w 5407396"/>
                  <a:gd name="connsiteY9" fmla="*/ 1339126 h 1444460"/>
                  <a:gd name="connsiteX0" fmla="*/ 1 w 5407396"/>
                  <a:gd name="connsiteY0" fmla="*/ 1339126 h 1444460"/>
                  <a:gd name="connsiteX1" fmla="*/ 2428903 w 5407396"/>
                  <a:gd name="connsiteY1" fmla="*/ 210597 h 1444460"/>
                  <a:gd name="connsiteX2" fmla="*/ 4478510 w 5407396"/>
                  <a:gd name="connsiteY2" fmla="*/ 233561 h 1444460"/>
                  <a:gd name="connsiteX3" fmla="*/ 4699509 w 5407396"/>
                  <a:gd name="connsiteY3" fmla="*/ 0 h 1444460"/>
                  <a:gd name="connsiteX4" fmla="*/ 5407396 w 5407396"/>
                  <a:gd name="connsiteY4" fmla="*/ 308297 h 1444460"/>
                  <a:gd name="connsiteX5" fmla="*/ 4298416 w 5407396"/>
                  <a:gd name="connsiteY5" fmla="*/ 679030 h 1444460"/>
                  <a:gd name="connsiteX6" fmla="*/ 4330202 w 5407396"/>
                  <a:gd name="connsiteY6" fmla="*/ 480213 h 1444460"/>
                  <a:gd name="connsiteX7" fmla="*/ 2804427 w 5407396"/>
                  <a:gd name="connsiteY7" fmla="*/ 342048 h 1444460"/>
                  <a:gd name="connsiteX8" fmla="*/ 441715 w 5407396"/>
                  <a:gd name="connsiteY8" fmla="*/ 1444460 h 1444460"/>
                  <a:gd name="connsiteX9" fmla="*/ 1 w 5407396"/>
                  <a:gd name="connsiteY9" fmla="*/ 1339126 h 1444460"/>
                  <a:gd name="connsiteX0" fmla="*/ 1 w 5407396"/>
                  <a:gd name="connsiteY0" fmla="*/ 1339126 h 1444460"/>
                  <a:gd name="connsiteX1" fmla="*/ 2428903 w 5407396"/>
                  <a:gd name="connsiteY1" fmla="*/ 210597 h 1444460"/>
                  <a:gd name="connsiteX2" fmla="*/ 4478510 w 5407396"/>
                  <a:gd name="connsiteY2" fmla="*/ 233561 h 1444460"/>
                  <a:gd name="connsiteX3" fmla="*/ 4699509 w 5407396"/>
                  <a:gd name="connsiteY3" fmla="*/ 0 h 1444460"/>
                  <a:gd name="connsiteX4" fmla="*/ 5407396 w 5407396"/>
                  <a:gd name="connsiteY4" fmla="*/ 308297 h 1444460"/>
                  <a:gd name="connsiteX5" fmla="*/ 4298416 w 5407396"/>
                  <a:gd name="connsiteY5" fmla="*/ 679030 h 1444460"/>
                  <a:gd name="connsiteX6" fmla="*/ 4330202 w 5407396"/>
                  <a:gd name="connsiteY6" fmla="*/ 480213 h 1444460"/>
                  <a:gd name="connsiteX7" fmla="*/ 2804427 w 5407396"/>
                  <a:gd name="connsiteY7" fmla="*/ 342048 h 1444460"/>
                  <a:gd name="connsiteX8" fmla="*/ 441715 w 5407396"/>
                  <a:gd name="connsiteY8" fmla="*/ 1444460 h 1444460"/>
                  <a:gd name="connsiteX9" fmla="*/ 1 w 5407396"/>
                  <a:gd name="connsiteY9" fmla="*/ 1339126 h 1444460"/>
                  <a:gd name="connsiteX0" fmla="*/ 1 w 5348075"/>
                  <a:gd name="connsiteY0" fmla="*/ 1339126 h 1444460"/>
                  <a:gd name="connsiteX1" fmla="*/ 2428903 w 5348075"/>
                  <a:gd name="connsiteY1" fmla="*/ 210597 h 1444460"/>
                  <a:gd name="connsiteX2" fmla="*/ 4478510 w 5348075"/>
                  <a:gd name="connsiteY2" fmla="*/ 233561 h 1444460"/>
                  <a:gd name="connsiteX3" fmla="*/ 4699509 w 5348075"/>
                  <a:gd name="connsiteY3" fmla="*/ 0 h 1444460"/>
                  <a:gd name="connsiteX4" fmla="*/ 5348076 w 5348075"/>
                  <a:gd name="connsiteY4" fmla="*/ 436174 h 1444460"/>
                  <a:gd name="connsiteX5" fmla="*/ 4298416 w 5348075"/>
                  <a:gd name="connsiteY5" fmla="*/ 679030 h 1444460"/>
                  <a:gd name="connsiteX6" fmla="*/ 4330202 w 5348075"/>
                  <a:gd name="connsiteY6" fmla="*/ 480213 h 1444460"/>
                  <a:gd name="connsiteX7" fmla="*/ 2804427 w 5348075"/>
                  <a:gd name="connsiteY7" fmla="*/ 342048 h 1444460"/>
                  <a:gd name="connsiteX8" fmla="*/ 441715 w 5348075"/>
                  <a:gd name="connsiteY8" fmla="*/ 1444460 h 1444460"/>
                  <a:gd name="connsiteX9" fmla="*/ 1 w 5348075"/>
                  <a:gd name="connsiteY9" fmla="*/ 1339126 h 1444460"/>
                  <a:gd name="connsiteX0" fmla="*/ 1 w 5348075"/>
                  <a:gd name="connsiteY0" fmla="*/ 1339126 h 1444460"/>
                  <a:gd name="connsiteX1" fmla="*/ 2428903 w 5348075"/>
                  <a:gd name="connsiteY1" fmla="*/ 210597 h 1444460"/>
                  <a:gd name="connsiteX2" fmla="*/ 4478510 w 5348075"/>
                  <a:gd name="connsiteY2" fmla="*/ 233561 h 1444460"/>
                  <a:gd name="connsiteX3" fmla="*/ 4699509 w 5348075"/>
                  <a:gd name="connsiteY3" fmla="*/ 0 h 1444460"/>
                  <a:gd name="connsiteX4" fmla="*/ 5348076 w 5348075"/>
                  <a:gd name="connsiteY4" fmla="*/ 436174 h 1444460"/>
                  <a:gd name="connsiteX5" fmla="*/ 4298416 w 5348075"/>
                  <a:gd name="connsiteY5" fmla="*/ 679030 h 1444460"/>
                  <a:gd name="connsiteX6" fmla="*/ 4330202 w 5348075"/>
                  <a:gd name="connsiteY6" fmla="*/ 480213 h 1444460"/>
                  <a:gd name="connsiteX7" fmla="*/ 2616935 w 5348075"/>
                  <a:gd name="connsiteY7" fmla="*/ 545806 h 1444460"/>
                  <a:gd name="connsiteX8" fmla="*/ 441715 w 5348075"/>
                  <a:gd name="connsiteY8" fmla="*/ 1444460 h 1444460"/>
                  <a:gd name="connsiteX9" fmla="*/ 1 w 5348075"/>
                  <a:gd name="connsiteY9" fmla="*/ 1339126 h 1444460"/>
                  <a:gd name="connsiteX0" fmla="*/ 1 w 5348075"/>
                  <a:gd name="connsiteY0" fmla="*/ 1339126 h 1444460"/>
                  <a:gd name="connsiteX1" fmla="*/ 2327289 w 5348075"/>
                  <a:gd name="connsiteY1" fmla="*/ 386704 h 1444460"/>
                  <a:gd name="connsiteX2" fmla="*/ 4478510 w 5348075"/>
                  <a:gd name="connsiteY2" fmla="*/ 233561 h 1444460"/>
                  <a:gd name="connsiteX3" fmla="*/ 4699509 w 5348075"/>
                  <a:gd name="connsiteY3" fmla="*/ 0 h 1444460"/>
                  <a:gd name="connsiteX4" fmla="*/ 5348076 w 5348075"/>
                  <a:gd name="connsiteY4" fmla="*/ 436174 h 1444460"/>
                  <a:gd name="connsiteX5" fmla="*/ 4298416 w 5348075"/>
                  <a:gd name="connsiteY5" fmla="*/ 679030 h 1444460"/>
                  <a:gd name="connsiteX6" fmla="*/ 4330202 w 5348075"/>
                  <a:gd name="connsiteY6" fmla="*/ 480213 h 1444460"/>
                  <a:gd name="connsiteX7" fmla="*/ 2616935 w 5348075"/>
                  <a:gd name="connsiteY7" fmla="*/ 545806 h 1444460"/>
                  <a:gd name="connsiteX8" fmla="*/ 441715 w 5348075"/>
                  <a:gd name="connsiteY8" fmla="*/ 1444460 h 1444460"/>
                  <a:gd name="connsiteX9" fmla="*/ 1 w 5348075"/>
                  <a:gd name="connsiteY9" fmla="*/ 1339126 h 1444460"/>
                  <a:gd name="connsiteX0" fmla="*/ 1 w 5348075"/>
                  <a:gd name="connsiteY0" fmla="*/ 1339126 h 1444460"/>
                  <a:gd name="connsiteX1" fmla="*/ 2327289 w 5348075"/>
                  <a:gd name="connsiteY1" fmla="*/ 386704 h 1444460"/>
                  <a:gd name="connsiteX2" fmla="*/ 4478510 w 5348075"/>
                  <a:gd name="connsiteY2" fmla="*/ 233561 h 1444460"/>
                  <a:gd name="connsiteX3" fmla="*/ 4699509 w 5348075"/>
                  <a:gd name="connsiteY3" fmla="*/ 0 h 1444460"/>
                  <a:gd name="connsiteX4" fmla="*/ 5348076 w 5348075"/>
                  <a:gd name="connsiteY4" fmla="*/ 436174 h 1444460"/>
                  <a:gd name="connsiteX5" fmla="*/ 4298416 w 5348075"/>
                  <a:gd name="connsiteY5" fmla="*/ 679030 h 1444460"/>
                  <a:gd name="connsiteX6" fmla="*/ 4330202 w 5348075"/>
                  <a:gd name="connsiteY6" fmla="*/ 480213 h 1444460"/>
                  <a:gd name="connsiteX7" fmla="*/ 2980027 w 5348075"/>
                  <a:gd name="connsiteY7" fmla="*/ 493168 h 1444460"/>
                  <a:gd name="connsiteX8" fmla="*/ 441715 w 5348075"/>
                  <a:gd name="connsiteY8" fmla="*/ 1444460 h 1444460"/>
                  <a:gd name="connsiteX9" fmla="*/ 1 w 5348075"/>
                  <a:gd name="connsiteY9" fmla="*/ 1339126 h 1444460"/>
                  <a:gd name="connsiteX0" fmla="*/ 1 w 5348075"/>
                  <a:gd name="connsiteY0" fmla="*/ 1339126 h 1444460"/>
                  <a:gd name="connsiteX1" fmla="*/ 2327289 w 5348075"/>
                  <a:gd name="connsiteY1" fmla="*/ 386704 h 1444460"/>
                  <a:gd name="connsiteX2" fmla="*/ 4478510 w 5348075"/>
                  <a:gd name="connsiteY2" fmla="*/ 233561 h 1444460"/>
                  <a:gd name="connsiteX3" fmla="*/ 4699509 w 5348075"/>
                  <a:gd name="connsiteY3" fmla="*/ 0 h 1444460"/>
                  <a:gd name="connsiteX4" fmla="*/ 5348076 w 5348075"/>
                  <a:gd name="connsiteY4" fmla="*/ 436174 h 1444460"/>
                  <a:gd name="connsiteX5" fmla="*/ 4228157 w 5348075"/>
                  <a:gd name="connsiteY5" fmla="*/ 675994 h 1444460"/>
                  <a:gd name="connsiteX6" fmla="*/ 4330202 w 5348075"/>
                  <a:gd name="connsiteY6" fmla="*/ 480213 h 1444460"/>
                  <a:gd name="connsiteX7" fmla="*/ 2980027 w 5348075"/>
                  <a:gd name="connsiteY7" fmla="*/ 493168 h 1444460"/>
                  <a:gd name="connsiteX8" fmla="*/ 441715 w 5348075"/>
                  <a:gd name="connsiteY8" fmla="*/ 1444460 h 1444460"/>
                  <a:gd name="connsiteX9" fmla="*/ 1 w 5348075"/>
                  <a:gd name="connsiteY9" fmla="*/ 1339126 h 14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8075" h="1444460">
                    <a:moveTo>
                      <a:pt x="1" y="1339126"/>
                    </a:moveTo>
                    <a:cubicBezTo>
                      <a:pt x="1" y="993746"/>
                      <a:pt x="1580871" y="570965"/>
                      <a:pt x="2327289" y="386704"/>
                    </a:cubicBezTo>
                    <a:cubicBezTo>
                      <a:pt x="3073707" y="202443"/>
                      <a:pt x="4128504" y="96536"/>
                      <a:pt x="4478510" y="233561"/>
                    </a:cubicBezTo>
                    <a:lnTo>
                      <a:pt x="4699509" y="0"/>
                    </a:lnTo>
                    <a:lnTo>
                      <a:pt x="5348076" y="436174"/>
                    </a:lnTo>
                    <a:lnTo>
                      <a:pt x="4228157" y="675994"/>
                    </a:lnTo>
                    <a:cubicBezTo>
                      <a:pt x="4247207" y="641069"/>
                      <a:pt x="4311152" y="515138"/>
                      <a:pt x="4330202" y="480213"/>
                    </a:cubicBezTo>
                    <a:cubicBezTo>
                      <a:pt x="4090782" y="383913"/>
                      <a:pt x="3845233" y="457990"/>
                      <a:pt x="2980027" y="493168"/>
                    </a:cubicBezTo>
                    <a:cubicBezTo>
                      <a:pt x="1970224" y="675119"/>
                      <a:pt x="441715" y="1201861"/>
                      <a:pt x="441715" y="1444460"/>
                    </a:cubicBezTo>
                    <a:lnTo>
                      <a:pt x="1" y="1339126"/>
                    </a:lnTo>
                    <a:close/>
                  </a:path>
                </a:pathLst>
              </a:custGeom>
              <a:solidFill>
                <a:srgbClr val="EF90B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solidFill>
                    <a:prstClr val="black"/>
                  </a:solidFill>
                </a:endParaRPr>
              </a:p>
            </p:txBody>
          </p:sp>
        </p:grpSp>
        <p:sp>
          <p:nvSpPr>
            <p:cNvPr id="27" name="TextBox 26"/>
            <p:cNvSpPr txBox="1"/>
            <p:nvPr/>
          </p:nvSpPr>
          <p:spPr>
            <a:xfrm>
              <a:off x="4970709" y="2010095"/>
              <a:ext cx="975473" cy="215444"/>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Softa?</a:t>
              </a:r>
              <a:r>
                <a:rPr lang="fi-FI" sz="1200" dirty="0" smtClean="0">
                  <a:solidFill>
                    <a:prstClr val="white"/>
                  </a:solidFill>
                  <a:latin typeface="Myriad Pro" pitchFamily="34" charset="0"/>
                </a:rPr>
                <a:t>         </a:t>
              </a:r>
              <a:endParaRPr lang="fi-FI" sz="1200" dirty="0">
                <a:solidFill>
                  <a:prstClr val="white"/>
                </a:solidFill>
                <a:latin typeface="Myriad Pro" pitchFamily="34" charset="0"/>
              </a:endParaRPr>
            </a:p>
          </p:txBody>
        </p:sp>
        <p:sp>
          <p:nvSpPr>
            <p:cNvPr id="28" name="TextBox 27"/>
            <p:cNvSpPr txBox="1"/>
            <p:nvPr/>
          </p:nvSpPr>
          <p:spPr>
            <a:xfrm>
              <a:off x="6253429" y="1942298"/>
              <a:ext cx="975473" cy="430887"/>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Muut palvelut?</a:t>
              </a:r>
              <a:r>
                <a:rPr lang="fi-FI" sz="1200" dirty="0" smtClean="0">
                  <a:solidFill>
                    <a:prstClr val="white"/>
                  </a:solidFill>
                  <a:latin typeface="Myriad Pro" pitchFamily="34" charset="0"/>
                </a:rPr>
                <a:t>         </a:t>
              </a:r>
              <a:endParaRPr lang="fi-FI" sz="1200" dirty="0">
                <a:solidFill>
                  <a:prstClr val="white"/>
                </a:solidFill>
                <a:latin typeface="Myriad Pro" pitchFamily="34" charset="0"/>
              </a:endParaRPr>
            </a:p>
          </p:txBody>
        </p:sp>
        <p:sp>
          <p:nvSpPr>
            <p:cNvPr id="29" name="TextBox 28"/>
            <p:cNvSpPr txBox="1"/>
            <p:nvPr/>
          </p:nvSpPr>
          <p:spPr>
            <a:xfrm>
              <a:off x="7031040" y="2639562"/>
              <a:ext cx="1444461" cy="215444"/>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Muu teollisuus?</a:t>
              </a:r>
              <a:r>
                <a:rPr lang="fi-FI" sz="1200" dirty="0" smtClean="0">
                  <a:solidFill>
                    <a:prstClr val="white"/>
                  </a:solidFill>
                  <a:latin typeface="Myriad Pro" pitchFamily="34" charset="0"/>
                </a:rPr>
                <a:t>         </a:t>
              </a:r>
              <a:endParaRPr lang="fi-FI" sz="1200" dirty="0">
                <a:solidFill>
                  <a:prstClr val="white"/>
                </a:solidFill>
                <a:latin typeface="Myriad Pro" pitchFamily="34" charset="0"/>
              </a:endParaRPr>
            </a:p>
          </p:txBody>
        </p:sp>
        <p:sp>
          <p:nvSpPr>
            <p:cNvPr id="30" name="TextBox 29"/>
            <p:cNvSpPr txBox="1"/>
            <p:nvPr/>
          </p:nvSpPr>
          <p:spPr>
            <a:xfrm>
              <a:off x="7228902" y="3557946"/>
              <a:ext cx="1510652" cy="215444"/>
            </a:xfrm>
            <a:prstGeom prst="rect">
              <a:avLst/>
            </a:prstGeom>
            <a:noFill/>
          </p:spPr>
          <p:txBody>
            <a:bodyPr wrap="square" lIns="0" tIns="0" rIns="0" bIns="0" rtlCol="0">
              <a:spAutoFit/>
            </a:bodyPr>
            <a:lstStyle/>
            <a:p>
              <a:r>
                <a:rPr lang="fi-FI" sz="1400" b="1" dirty="0" smtClean="0">
                  <a:solidFill>
                    <a:prstClr val="white"/>
                  </a:solidFill>
                  <a:latin typeface="Myriad Pro" pitchFamily="34" charset="0"/>
                </a:rPr>
                <a:t>Muu ICT-ala?</a:t>
              </a:r>
              <a:r>
                <a:rPr lang="fi-FI" sz="1200" dirty="0" smtClean="0">
                  <a:solidFill>
                    <a:prstClr val="white"/>
                  </a:solidFill>
                  <a:latin typeface="Myriad Pro" pitchFamily="34" charset="0"/>
                </a:rPr>
                <a:t>         </a:t>
              </a:r>
              <a:endParaRPr lang="fi-FI" sz="1200" dirty="0">
                <a:solidFill>
                  <a:prstClr val="white"/>
                </a:solidFill>
                <a:latin typeface="Myriad Pro" pitchFamily="34" charset="0"/>
              </a:endParaRPr>
            </a:p>
          </p:txBody>
        </p:sp>
      </p:grpSp>
      <p:sp>
        <p:nvSpPr>
          <p:cNvPr id="13" name="TextBox 12"/>
          <p:cNvSpPr txBox="1"/>
          <p:nvPr/>
        </p:nvSpPr>
        <p:spPr>
          <a:xfrm>
            <a:off x="663695" y="1712012"/>
            <a:ext cx="871815" cy="184666"/>
          </a:xfrm>
          <a:prstGeom prst="rect">
            <a:avLst/>
          </a:prstGeom>
          <a:solidFill>
            <a:schemeClr val="tx1"/>
          </a:solidFill>
        </p:spPr>
        <p:txBody>
          <a:bodyPr wrap="square" lIns="0" tIns="0" rIns="0" bIns="0" rtlCol="0">
            <a:spAutoFit/>
          </a:bodyPr>
          <a:lstStyle/>
          <a:p>
            <a:r>
              <a:rPr lang="fi-FI" sz="1200" dirty="0" smtClean="0">
                <a:solidFill>
                  <a:prstClr val="white"/>
                </a:solidFill>
                <a:latin typeface="Myriad Pro" pitchFamily="34" charset="0"/>
              </a:rPr>
              <a:t>1 000 henkeä</a:t>
            </a:r>
            <a:endParaRPr lang="fi-FI" sz="1200" dirty="0">
              <a:solidFill>
                <a:prstClr val="white"/>
              </a:solidFill>
              <a:latin typeface="Myriad Pro" pitchFamily="34" charset="0"/>
            </a:endParaRPr>
          </a:p>
        </p:txBody>
      </p:sp>
    </p:spTree>
    <p:extLst>
      <p:ext uri="{BB962C8B-B14F-4D97-AF65-F5344CB8AC3E}">
        <p14:creationId xmlns:p14="http://schemas.microsoft.com/office/powerpoint/2010/main" val="1952239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82"/>
          <p:cNvSpPr txBox="1">
            <a:spLocks noChangeArrowheads="1"/>
          </p:cNvSpPr>
          <p:nvPr/>
        </p:nvSpPr>
        <p:spPr bwMode="auto">
          <a:xfrm>
            <a:off x="1072879" y="6286794"/>
            <a:ext cx="4965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b="1" dirty="0" smtClean="0">
                <a:solidFill>
                  <a:prstClr val="white"/>
                </a:solidFill>
                <a:latin typeface="Myriad Pro" pitchFamily="34" charset="0"/>
              </a:rPr>
              <a:t>1800</a:t>
            </a:r>
            <a:endParaRPr lang="en-US" sz="1400" b="1" dirty="0">
              <a:solidFill>
                <a:prstClr val="white"/>
              </a:solidFill>
              <a:latin typeface="Myriad Pro" pitchFamily="34" charset="0"/>
            </a:endParaRPr>
          </a:p>
        </p:txBody>
      </p:sp>
      <p:sp>
        <p:nvSpPr>
          <p:cNvPr id="5" name="Text Box 103"/>
          <p:cNvSpPr txBox="1">
            <a:spLocks noChangeArrowheads="1"/>
          </p:cNvSpPr>
          <p:nvPr/>
        </p:nvSpPr>
        <p:spPr bwMode="auto">
          <a:xfrm>
            <a:off x="1087775" y="4493800"/>
            <a:ext cx="263661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300" b="1" dirty="0" smtClean="0">
                <a:solidFill>
                  <a:prstClr val="white"/>
                </a:solidFill>
                <a:latin typeface="Myriad Pro" pitchFamily="34" charset="0"/>
              </a:rPr>
              <a:t>1.</a:t>
            </a:r>
          </a:p>
          <a:p>
            <a:pPr eaLnBrk="1" hangingPunct="1"/>
            <a:r>
              <a:rPr lang="fi-FI" sz="1300" b="1" dirty="0" smtClean="0">
                <a:solidFill>
                  <a:prstClr val="white"/>
                </a:solidFill>
                <a:latin typeface="Myriad Pro" pitchFamily="34" charset="0"/>
              </a:rPr>
              <a:t>Maatalousyhteiskunnasta</a:t>
            </a:r>
          </a:p>
          <a:p>
            <a:pPr eaLnBrk="1" hangingPunct="1"/>
            <a:r>
              <a:rPr lang="fi-FI" sz="1300" b="1" dirty="0" smtClean="0">
                <a:solidFill>
                  <a:prstClr val="white"/>
                </a:solidFill>
                <a:latin typeface="Myriad Pro" pitchFamily="34" charset="0"/>
              </a:rPr>
              <a:t>teollisuuteen: </a:t>
            </a:r>
          </a:p>
          <a:p>
            <a:pPr eaLnBrk="1" hangingPunct="1"/>
            <a:r>
              <a:rPr lang="fi-FI" sz="1300" b="1" dirty="0" smtClean="0">
                <a:solidFill>
                  <a:prstClr val="white"/>
                </a:solidFill>
                <a:latin typeface="Myriad Pro" pitchFamily="34" charset="0"/>
              </a:rPr>
              <a:t>Höyry 1780- </a:t>
            </a:r>
          </a:p>
        </p:txBody>
      </p:sp>
      <p:grpSp>
        <p:nvGrpSpPr>
          <p:cNvPr id="6" name="Group 5"/>
          <p:cNvGrpSpPr/>
          <p:nvPr/>
        </p:nvGrpSpPr>
        <p:grpSpPr>
          <a:xfrm>
            <a:off x="1087775" y="2110699"/>
            <a:ext cx="6527895" cy="4012711"/>
            <a:chOff x="1082775" y="1578040"/>
            <a:chExt cx="6909190" cy="4213251"/>
          </a:xfrm>
        </p:grpSpPr>
        <p:sp>
          <p:nvSpPr>
            <p:cNvPr id="7" name="Freeform 86"/>
            <p:cNvSpPr>
              <a:spLocks/>
            </p:cNvSpPr>
            <p:nvPr/>
          </p:nvSpPr>
          <p:spPr bwMode="auto">
            <a:xfrm>
              <a:off x="1082775" y="4464115"/>
              <a:ext cx="2499115" cy="1327176"/>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400" b="1">
                <a:solidFill>
                  <a:prstClr val="white"/>
                </a:solidFill>
                <a:latin typeface="Myriad Pro" pitchFamily="34" charset="0"/>
              </a:endParaRPr>
            </a:p>
          </p:txBody>
        </p:sp>
        <p:sp>
          <p:nvSpPr>
            <p:cNvPr id="8" name="Freeform 86"/>
            <p:cNvSpPr>
              <a:spLocks/>
            </p:cNvSpPr>
            <p:nvPr/>
          </p:nvSpPr>
          <p:spPr bwMode="auto">
            <a:xfrm>
              <a:off x="5492850" y="1578040"/>
              <a:ext cx="2499115" cy="1327176"/>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400" b="1">
                <a:solidFill>
                  <a:prstClr val="white"/>
                </a:solidFill>
                <a:latin typeface="Myriad Pro" pitchFamily="34" charset="0"/>
              </a:endParaRPr>
            </a:p>
          </p:txBody>
        </p:sp>
        <p:sp>
          <p:nvSpPr>
            <p:cNvPr id="9" name="Freeform 86"/>
            <p:cNvSpPr>
              <a:spLocks/>
            </p:cNvSpPr>
            <p:nvPr/>
          </p:nvSpPr>
          <p:spPr bwMode="auto">
            <a:xfrm>
              <a:off x="3287813" y="3021077"/>
              <a:ext cx="2499115" cy="1327176"/>
            </a:xfrm>
            <a:custGeom>
              <a:avLst/>
              <a:gdLst>
                <a:gd name="T0" fmla="*/ 0 w 1996"/>
                <a:gd name="T1" fmla="*/ 1942 h 958"/>
                <a:gd name="T2" fmla="*/ 1032 w 1996"/>
                <a:gd name="T3" fmla="*/ 1868 h 958"/>
                <a:gd name="T4" fmla="*/ 1875 w 1996"/>
                <a:gd name="T5" fmla="*/ 1415 h 958"/>
                <a:gd name="T6" fmla="*/ 2793 w 1996"/>
                <a:gd name="T7" fmla="*/ 545 h 958"/>
                <a:gd name="T8" fmla="*/ 3626 w 1996"/>
                <a:gd name="T9" fmla="*/ 106 h 958"/>
                <a:gd name="T10" fmla="*/ 4558 w 1996"/>
                <a:gd name="T11" fmla="*/ 0 h 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6" h="958">
                  <a:moveTo>
                    <a:pt x="0" y="951"/>
                  </a:moveTo>
                  <a:cubicBezTo>
                    <a:pt x="75" y="945"/>
                    <a:pt x="315" y="958"/>
                    <a:pt x="452" y="915"/>
                  </a:cubicBezTo>
                  <a:cubicBezTo>
                    <a:pt x="589" y="872"/>
                    <a:pt x="693" y="801"/>
                    <a:pt x="821" y="693"/>
                  </a:cubicBezTo>
                  <a:cubicBezTo>
                    <a:pt x="949" y="585"/>
                    <a:pt x="1095" y="374"/>
                    <a:pt x="1223" y="267"/>
                  </a:cubicBezTo>
                  <a:cubicBezTo>
                    <a:pt x="1351" y="160"/>
                    <a:pt x="1459" y="96"/>
                    <a:pt x="1588" y="52"/>
                  </a:cubicBezTo>
                  <a:cubicBezTo>
                    <a:pt x="1717" y="8"/>
                    <a:pt x="1856" y="0"/>
                    <a:pt x="1996" y="0"/>
                  </a:cubicBezTo>
                </a:path>
              </a:pathLst>
            </a:custGeom>
            <a:noFill/>
            <a:ln w="31750" cap="flat" cmpd="sng">
              <a:solidFill>
                <a:srgbClr val="E83C98"/>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sz="1400" b="1">
                <a:solidFill>
                  <a:prstClr val="white"/>
                </a:solidFill>
                <a:latin typeface="Myriad Pro" pitchFamily="34" charset="0"/>
              </a:endParaRPr>
            </a:p>
          </p:txBody>
        </p:sp>
      </p:grpSp>
      <p:sp>
        <p:nvSpPr>
          <p:cNvPr id="10" name="Text Box 82"/>
          <p:cNvSpPr txBox="1">
            <a:spLocks noChangeArrowheads="1"/>
          </p:cNvSpPr>
          <p:nvPr/>
        </p:nvSpPr>
        <p:spPr bwMode="auto">
          <a:xfrm>
            <a:off x="5254473" y="6286794"/>
            <a:ext cx="4965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b="1" dirty="0" smtClean="0">
                <a:solidFill>
                  <a:prstClr val="white"/>
                </a:solidFill>
                <a:latin typeface="Myriad Pro" pitchFamily="34" charset="0"/>
              </a:rPr>
              <a:t>2000</a:t>
            </a:r>
            <a:endParaRPr lang="en-US" sz="1400" b="1" dirty="0">
              <a:solidFill>
                <a:prstClr val="white"/>
              </a:solidFill>
              <a:latin typeface="Myriad Pro" pitchFamily="34" charset="0"/>
            </a:endParaRPr>
          </a:p>
        </p:txBody>
      </p:sp>
      <p:sp>
        <p:nvSpPr>
          <p:cNvPr id="11" name="Text Box 82"/>
          <p:cNvSpPr txBox="1">
            <a:spLocks noChangeArrowheads="1"/>
          </p:cNvSpPr>
          <p:nvPr/>
        </p:nvSpPr>
        <p:spPr bwMode="auto">
          <a:xfrm>
            <a:off x="3171124" y="6286794"/>
            <a:ext cx="4965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b="1" dirty="0" smtClean="0">
                <a:solidFill>
                  <a:prstClr val="white"/>
                </a:solidFill>
                <a:latin typeface="Myriad Pro" pitchFamily="34" charset="0"/>
              </a:rPr>
              <a:t>1900</a:t>
            </a:r>
            <a:endParaRPr lang="en-US" sz="1400" b="1" dirty="0">
              <a:solidFill>
                <a:prstClr val="white"/>
              </a:solidFill>
              <a:latin typeface="Myriad Pro" pitchFamily="34" charset="0"/>
            </a:endParaRPr>
          </a:p>
        </p:txBody>
      </p:sp>
      <p:sp>
        <p:nvSpPr>
          <p:cNvPr id="12" name="Text Box 103"/>
          <p:cNvSpPr txBox="1">
            <a:spLocks noChangeArrowheads="1"/>
          </p:cNvSpPr>
          <p:nvPr/>
        </p:nvSpPr>
        <p:spPr bwMode="auto">
          <a:xfrm>
            <a:off x="3171124" y="3054164"/>
            <a:ext cx="2636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b="1" dirty="0" smtClean="0">
                <a:solidFill>
                  <a:prstClr val="white"/>
                </a:solidFill>
                <a:latin typeface="Myriad Pro" pitchFamily="34" charset="0"/>
              </a:rPr>
              <a:t>2.</a:t>
            </a:r>
          </a:p>
          <a:p>
            <a:pPr eaLnBrk="1" hangingPunct="1"/>
            <a:r>
              <a:rPr lang="fi-FI" sz="1400" b="1" dirty="0" smtClean="0">
                <a:solidFill>
                  <a:prstClr val="white"/>
                </a:solidFill>
                <a:latin typeface="Myriad Pro" pitchFamily="34" charset="0"/>
              </a:rPr>
              <a:t>Teollisuusyhteiskunnasta</a:t>
            </a:r>
          </a:p>
          <a:p>
            <a:pPr eaLnBrk="1" hangingPunct="1"/>
            <a:r>
              <a:rPr lang="fi-FI" sz="1400" b="1" dirty="0" smtClean="0">
                <a:solidFill>
                  <a:prstClr val="white"/>
                </a:solidFill>
                <a:latin typeface="Myriad Pro" pitchFamily="34" charset="0"/>
              </a:rPr>
              <a:t>palveluihin: </a:t>
            </a:r>
          </a:p>
          <a:p>
            <a:pPr eaLnBrk="1" hangingPunct="1"/>
            <a:r>
              <a:rPr lang="fi-FI" sz="1400" b="1" dirty="0" smtClean="0">
                <a:solidFill>
                  <a:prstClr val="white"/>
                </a:solidFill>
                <a:latin typeface="Myriad Pro" pitchFamily="34" charset="0"/>
              </a:rPr>
              <a:t>Sähkö 1890- </a:t>
            </a:r>
          </a:p>
        </p:txBody>
      </p:sp>
      <p:sp>
        <p:nvSpPr>
          <p:cNvPr id="13" name="Text Box 103"/>
          <p:cNvSpPr txBox="1">
            <a:spLocks noChangeArrowheads="1"/>
          </p:cNvSpPr>
          <p:nvPr/>
        </p:nvSpPr>
        <p:spPr bwMode="auto">
          <a:xfrm>
            <a:off x="5254473" y="1763625"/>
            <a:ext cx="26366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MaxLF-SemiBold" pitchFamily="50" charset="0"/>
              </a:defRPr>
            </a:lvl1pPr>
            <a:lvl2pPr marL="742950" indent="-285750" eaLnBrk="0" hangingPunct="0">
              <a:defRPr>
                <a:solidFill>
                  <a:schemeClr val="tx1"/>
                </a:solidFill>
                <a:latin typeface="MaxLF-SemiBold" pitchFamily="50" charset="0"/>
              </a:defRPr>
            </a:lvl2pPr>
            <a:lvl3pPr marL="1143000" indent="-228600" eaLnBrk="0" hangingPunct="0">
              <a:defRPr>
                <a:solidFill>
                  <a:schemeClr val="tx1"/>
                </a:solidFill>
                <a:latin typeface="MaxLF-SemiBold" pitchFamily="50" charset="0"/>
              </a:defRPr>
            </a:lvl3pPr>
            <a:lvl4pPr marL="1600200" indent="-228600" eaLnBrk="0" hangingPunct="0">
              <a:defRPr>
                <a:solidFill>
                  <a:schemeClr val="tx1"/>
                </a:solidFill>
                <a:latin typeface="MaxLF-SemiBold" pitchFamily="50" charset="0"/>
              </a:defRPr>
            </a:lvl4pPr>
            <a:lvl5pPr marL="2057400" indent="-228600" eaLnBrk="0" hangingPunct="0">
              <a:defRPr>
                <a:solidFill>
                  <a:schemeClr val="tx1"/>
                </a:solidFill>
                <a:latin typeface="MaxLF-SemiBold" pitchFamily="50" charset="0"/>
              </a:defRPr>
            </a:lvl5pPr>
            <a:lvl6pPr marL="2514600" indent="-228600" eaLnBrk="0" fontAlgn="base" hangingPunct="0">
              <a:spcBef>
                <a:spcPct val="0"/>
              </a:spcBef>
              <a:spcAft>
                <a:spcPct val="0"/>
              </a:spcAft>
              <a:defRPr>
                <a:solidFill>
                  <a:schemeClr val="tx1"/>
                </a:solidFill>
                <a:latin typeface="MaxLF-SemiBold" pitchFamily="50" charset="0"/>
              </a:defRPr>
            </a:lvl6pPr>
            <a:lvl7pPr marL="2971800" indent="-228600" eaLnBrk="0" fontAlgn="base" hangingPunct="0">
              <a:spcBef>
                <a:spcPct val="0"/>
              </a:spcBef>
              <a:spcAft>
                <a:spcPct val="0"/>
              </a:spcAft>
              <a:defRPr>
                <a:solidFill>
                  <a:schemeClr val="tx1"/>
                </a:solidFill>
                <a:latin typeface="MaxLF-SemiBold" pitchFamily="50" charset="0"/>
              </a:defRPr>
            </a:lvl7pPr>
            <a:lvl8pPr marL="3429000" indent="-228600" eaLnBrk="0" fontAlgn="base" hangingPunct="0">
              <a:spcBef>
                <a:spcPct val="0"/>
              </a:spcBef>
              <a:spcAft>
                <a:spcPct val="0"/>
              </a:spcAft>
              <a:defRPr>
                <a:solidFill>
                  <a:schemeClr val="tx1"/>
                </a:solidFill>
                <a:latin typeface="MaxLF-SemiBold" pitchFamily="50" charset="0"/>
              </a:defRPr>
            </a:lvl8pPr>
            <a:lvl9pPr marL="3886200" indent="-228600" eaLnBrk="0" fontAlgn="base" hangingPunct="0">
              <a:spcBef>
                <a:spcPct val="0"/>
              </a:spcBef>
              <a:spcAft>
                <a:spcPct val="0"/>
              </a:spcAft>
              <a:defRPr>
                <a:solidFill>
                  <a:schemeClr val="tx1"/>
                </a:solidFill>
                <a:latin typeface="MaxLF-SemiBold" pitchFamily="50" charset="0"/>
              </a:defRPr>
            </a:lvl9pPr>
          </a:lstStyle>
          <a:p>
            <a:pPr eaLnBrk="1" hangingPunct="1"/>
            <a:r>
              <a:rPr lang="fi-FI" sz="1400" b="1" dirty="0" smtClean="0">
                <a:solidFill>
                  <a:prstClr val="white"/>
                </a:solidFill>
                <a:latin typeface="Myriad Pro" pitchFamily="34" charset="0"/>
              </a:rPr>
              <a:t>3.</a:t>
            </a:r>
          </a:p>
          <a:p>
            <a:pPr eaLnBrk="1" hangingPunct="1"/>
            <a:r>
              <a:rPr lang="fi-FI" sz="1400" b="1" dirty="0" smtClean="0">
                <a:solidFill>
                  <a:prstClr val="white"/>
                </a:solidFill>
                <a:latin typeface="Myriad Pro" pitchFamily="34" charset="0"/>
              </a:rPr>
              <a:t>Digitaaliseen palvelu-</a:t>
            </a:r>
          </a:p>
          <a:p>
            <a:pPr eaLnBrk="1" hangingPunct="1"/>
            <a:r>
              <a:rPr lang="fi-FI" sz="1400" b="1" dirty="0" smtClean="0">
                <a:solidFill>
                  <a:prstClr val="white"/>
                </a:solidFill>
                <a:latin typeface="Myriad Pro" pitchFamily="34" charset="0"/>
              </a:rPr>
              <a:t>yhteiskuntaan: </a:t>
            </a:r>
          </a:p>
          <a:p>
            <a:pPr eaLnBrk="1" hangingPunct="1"/>
            <a:r>
              <a:rPr lang="fi-FI" sz="1400" b="1" dirty="0" smtClean="0">
                <a:solidFill>
                  <a:prstClr val="white"/>
                </a:solidFill>
                <a:latin typeface="Myriad Pro" pitchFamily="34" charset="0"/>
              </a:rPr>
              <a:t>Internet 1995- </a:t>
            </a:r>
          </a:p>
        </p:txBody>
      </p:sp>
      <p:grpSp>
        <p:nvGrpSpPr>
          <p:cNvPr id="14" name="Group 13"/>
          <p:cNvGrpSpPr/>
          <p:nvPr/>
        </p:nvGrpSpPr>
        <p:grpSpPr>
          <a:xfrm>
            <a:off x="982325" y="1525634"/>
            <a:ext cx="6818820" cy="4680520"/>
            <a:chOff x="1117244" y="1088740"/>
            <a:chExt cx="6818820" cy="4680520"/>
          </a:xfrm>
        </p:grpSpPr>
        <p:cxnSp>
          <p:nvCxnSpPr>
            <p:cNvPr id="15" name="Straight Arrow Connector 14"/>
            <p:cNvCxnSpPr/>
            <p:nvPr/>
          </p:nvCxnSpPr>
          <p:spPr>
            <a:xfrm>
              <a:off x="1117244" y="5769260"/>
              <a:ext cx="6818820"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17244" y="1088740"/>
              <a:ext cx="0" cy="468052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842917" y="269975"/>
            <a:ext cx="7769508" cy="954107"/>
          </a:xfrm>
          <a:prstGeom prst="rect">
            <a:avLst/>
          </a:prstGeom>
        </p:spPr>
        <p:txBody>
          <a:bodyPr wrap="square" lIns="36000">
            <a:spAutoFit/>
          </a:bodyPr>
          <a:lstStyle/>
          <a:p>
            <a:r>
              <a:rPr lang="fi-FI" sz="2800" b="1" u="sng" dirty="0" smtClean="0">
                <a:solidFill>
                  <a:prstClr val="white"/>
                </a:solidFill>
              </a:rPr>
              <a:t>Internet</a:t>
            </a:r>
            <a:r>
              <a:rPr lang="fi-FI" sz="2800" b="1" dirty="0" smtClean="0">
                <a:solidFill>
                  <a:prstClr val="white"/>
                </a:solidFill>
              </a:rPr>
              <a:t> </a:t>
            </a:r>
            <a:r>
              <a:rPr lang="fi-FI" sz="2800" b="1" dirty="0">
                <a:solidFill>
                  <a:prstClr val="white"/>
                </a:solidFill>
              </a:rPr>
              <a:t>käynnisti maailmantalouden </a:t>
            </a:r>
            <a:r>
              <a:rPr lang="fi-FI" sz="2800" b="1" dirty="0" smtClean="0">
                <a:solidFill>
                  <a:prstClr val="white"/>
                </a:solidFill>
              </a:rPr>
              <a:t/>
            </a:r>
            <a:br>
              <a:rPr lang="fi-FI" sz="2800" b="1" dirty="0" smtClean="0">
                <a:solidFill>
                  <a:prstClr val="white"/>
                </a:solidFill>
              </a:rPr>
            </a:br>
            <a:r>
              <a:rPr lang="fi-FI" sz="2800" b="1" dirty="0" smtClean="0">
                <a:solidFill>
                  <a:prstClr val="white"/>
                </a:solidFill>
              </a:rPr>
              <a:t>     3. pitkän </a:t>
            </a:r>
            <a:r>
              <a:rPr lang="fi-FI" sz="2800" b="1" dirty="0">
                <a:solidFill>
                  <a:prstClr val="white"/>
                </a:solidFill>
              </a:rPr>
              <a:t>kehityskaaren 1990-luvun puolivälissä</a:t>
            </a:r>
            <a:endParaRPr lang="fi-FI" sz="2800" dirty="0">
              <a:solidFill>
                <a:prstClr val="white"/>
              </a:solidFill>
            </a:endParaRPr>
          </a:p>
        </p:txBody>
      </p:sp>
    </p:spTree>
    <p:extLst>
      <p:ext uri="{BB962C8B-B14F-4D97-AF65-F5344CB8AC3E}">
        <p14:creationId xmlns:p14="http://schemas.microsoft.com/office/powerpoint/2010/main" val="214362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63600" y="1112838"/>
            <a:ext cx="7823200" cy="994122"/>
          </a:xfrm>
        </p:spPr>
        <p:txBody>
          <a:bodyPr>
            <a:normAutofit/>
          </a:bodyPr>
          <a:lstStyle/>
          <a:p>
            <a:pPr algn="l"/>
            <a:r>
              <a:rPr lang="fi-FI" dirty="0" smtClean="0">
                <a:solidFill>
                  <a:schemeClr val="bg1"/>
                </a:solidFill>
              </a:rPr>
              <a:t>Digitaalitalouden murros</a:t>
            </a:r>
            <a:endParaRPr lang="fi-FI" dirty="0">
              <a:solidFill>
                <a:schemeClr val="bg1"/>
              </a:solidFill>
            </a:endParaRPr>
          </a:p>
        </p:txBody>
      </p:sp>
      <p:sp>
        <p:nvSpPr>
          <p:cNvPr id="3" name="Content Placeholder 2"/>
          <p:cNvSpPr>
            <a:spLocks noGrp="1"/>
          </p:cNvSpPr>
          <p:nvPr>
            <p:ph idx="1"/>
          </p:nvPr>
        </p:nvSpPr>
        <p:spPr>
          <a:xfrm>
            <a:off x="914400" y="2361084"/>
            <a:ext cx="8229600" cy="4154016"/>
          </a:xfrm>
        </p:spPr>
        <p:txBody>
          <a:bodyPr>
            <a:normAutofit fontScale="70000" lnSpcReduction="20000"/>
          </a:bodyPr>
          <a:lstStyle/>
          <a:p>
            <a:r>
              <a:rPr lang="fi-FI" b="1" dirty="0" smtClean="0">
                <a:solidFill>
                  <a:schemeClr val="bg1"/>
                </a:solidFill>
              </a:rPr>
              <a:t>Digitaaliteknologian vaikutus suurempi kuin sähkön aikanaan</a:t>
            </a:r>
          </a:p>
          <a:p>
            <a:pPr lvl="1"/>
            <a:r>
              <a:rPr lang="fi-FI" dirty="0" smtClean="0">
                <a:solidFill>
                  <a:schemeClr val="bg1"/>
                </a:solidFill>
              </a:rPr>
              <a:t>Tuottavuusvaikutus suurempi</a:t>
            </a:r>
          </a:p>
          <a:p>
            <a:pPr lvl="1"/>
            <a:r>
              <a:rPr lang="fi-FI" dirty="0" smtClean="0">
                <a:solidFill>
                  <a:schemeClr val="bg1"/>
                </a:solidFill>
              </a:rPr>
              <a:t>Organisaatiot muuttuvat nopeammin</a:t>
            </a:r>
          </a:p>
          <a:p>
            <a:pPr lvl="1"/>
            <a:r>
              <a:rPr lang="fi-FI" dirty="0" smtClean="0">
                <a:solidFill>
                  <a:schemeClr val="bg1"/>
                </a:solidFill>
              </a:rPr>
              <a:t>Nykyiset teollis- ja tekijänoikeudet (IPR) eivät sovi </a:t>
            </a:r>
            <a:r>
              <a:rPr lang="fi-FI" dirty="0" err="1" smtClean="0">
                <a:solidFill>
                  <a:schemeClr val="bg1"/>
                </a:solidFill>
              </a:rPr>
              <a:t>digitalouteen</a:t>
            </a:r>
            <a:r>
              <a:rPr lang="fi-FI" dirty="0" smtClean="0">
                <a:solidFill>
                  <a:schemeClr val="bg1"/>
                </a:solidFill>
              </a:rPr>
              <a:t> </a:t>
            </a:r>
          </a:p>
          <a:p>
            <a:pPr lvl="1"/>
            <a:r>
              <a:rPr lang="fi-FI" dirty="0" smtClean="0">
                <a:solidFill>
                  <a:schemeClr val="bg1"/>
                </a:solidFill>
              </a:rPr>
              <a:t>Muutokset vaikeammin ennustettavissa </a:t>
            </a:r>
          </a:p>
          <a:p>
            <a:pPr marL="457200" lvl="1" indent="0">
              <a:buNone/>
            </a:pPr>
            <a:endParaRPr lang="fi-FI" dirty="0" smtClean="0">
              <a:solidFill>
                <a:schemeClr val="bg1"/>
              </a:solidFill>
            </a:endParaRPr>
          </a:p>
          <a:p>
            <a:r>
              <a:rPr lang="fi-FI" b="1" dirty="0" smtClean="0">
                <a:solidFill>
                  <a:schemeClr val="bg1"/>
                </a:solidFill>
              </a:rPr>
              <a:t>Näkyvän talouden alla on kehittynyt “2. talous” tai “piilotalous”</a:t>
            </a:r>
          </a:p>
          <a:p>
            <a:pPr lvl="1"/>
            <a:r>
              <a:rPr lang="fi-FI" dirty="0" smtClean="0">
                <a:solidFill>
                  <a:schemeClr val="bg1"/>
                </a:solidFill>
              </a:rPr>
              <a:t>Globaali tietoverkko – digitaalinen infrastruktuuri</a:t>
            </a:r>
          </a:p>
          <a:p>
            <a:pPr lvl="1"/>
            <a:r>
              <a:rPr lang="fi-FI" dirty="0" smtClean="0">
                <a:solidFill>
                  <a:schemeClr val="bg1"/>
                </a:solidFill>
              </a:rPr>
              <a:t>Osa aineettomasta </a:t>
            </a:r>
            <a:r>
              <a:rPr lang="fi-FI" dirty="0" err="1" smtClean="0">
                <a:solidFill>
                  <a:schemeClr val="bg1"/>
                </a:solidFill>
              </a:rPr>
              <a:t>digitaloudesta</a:t>
            </a:r>
            <a:r>
              <a:rPr lang="fi-FI" dirty="0" smtClean="0">
                <a:solidFill>
                  <a:schemeClr val="bg1"/>
                </a:solidFill>
              </a:rPr>
              <a:t> tilastojen ulkopuolella </a:t>
            </a:r>
            <a:br>
              <a:rPr lang="fi-FI" dirty="0" smtClean="0">
                <a:solidFill>
                  <a:schemeClr val="bg1"/>
                </a:solidFill>
              </a:rPr>
            </a:br>
            <a:r>
              <a:rPr lang="fi-FI" dirty="0" smtClean="0">
                <a:solidFill>
                  <a:schemeClr val="bg1"/>
                </a:solidFill>
              </a:rPr>
              <a:t>(</a:t>
            </a:r>
            <a:r>
              <a:rPr lang="fi-FI" i="1" dirty="0" err="1" smtClean="0">
                <a:solidFill>
                  <a:schemeClr val="bg1"/>
                </a:solidFill>
              </a:rPr>
              <a:t>Facebook</a:t>
            </a:r>
            <a:r>
              <a:rPr lang="fi-FI" dirty="0" smtClean="0">
                <a:solidFill>
                  <a:schemeClr val="bg1"/>
                </a:solidFill>
              </a:rPr>
              <a:t>, </a:t>
            </a:r>
            <a:r>
              <a:rPr lang="fi-FI" i="1" dirty="0" err="1" smtClean="0">
                <a:solidFill>
                  <a:schemeClr val="bg1"/>
                </a:solidFill>
              </a:rPr>
              <a:t>Wikipedia</a:t>
            </a:r>
            <a:r>
              <a:rPr lang="fi-FI" dirty="0" smtClean="0">
                <a:solidFill>
                  <a:schemeClr val="bg1"/>
                </a:solidFill>
              </a:rPr>
              <a:t>, </a:t>
            </a:r>
            <a:r>
              <a:rPr lang="fi-FI" i="1" dirty="0" smtClean="0">
                <a:solidFill>
                  <a:schemeClr val="bg1"/>
                </a:solidFill>
              </a:rPr>
              <a:t>Google</a:t>
            </a:r>
            <a:r>
              <a:rPr lang="fi-FI" dirty="0" smtClean="0">
                <a:solidFill>
                  <a:schemeClr val="bg1"/>
                </a:solidFill>
              </a:rPr>
              <a:t>, </a:t>
            </a:r>
            <a:r>
              <a:rPr lang="fi-FI" i="1" dirty="0" err="1" smtClean="0">
                <a:solidFill>
                  <a:schemeClr val="bg1"/>
                </a:solidFill>
              </a:rPr>
              <a:t>YouTube</a:t>
            </a:r>
            <a:r>
              <a:rPr lang="fi-FI" dirty="0">
                <a:solidFill>
                  <a:schemeClr val="bg1"/>
                </a:solidFill>
              </a:rPr>
              <a:t> </a:t>
            </a:r>
            <a:r>
              <a:rPr lang="fi-FI" dirty="0" smtClean="0">
                <a:solidFill>
                  <a:schemeClr val="bg1"/>
                </a:solidFill>
              </a:rPr>
              <a:t>…)</a:t>
            </a:r>
          </a:p>
          <a:p>
            <a:pPr marL="457200" lvl="1" indent="0">
              <a:buNone/>
            </a:pPr>
            <a:endParaRPr lang="fi-FI" dirty="0" smtClean="0">
              <a:solidFill>
                <a:schemeClr val="bg1"/>
              </a:solidFill>
            </a:endParaRPr>
          </a:p>
          <a:p>
            <a:r>
              <a:rPr lang="fi-FI" b="1" dirty="0" smtClean="0">
                <a:solidFill>
                  <a:schemeClr val="bg1"/>
                </a:solidFill>
              </a:rPr>
              <a:t>Kehitys epätasaista – esimerkkinä terveydenhuolto</a:t>
            </a:r>
          </a:p>
          <a:p>
            <a:pPr lvl="1"/>
            <a:r>
              <a:rPr lang="fi-FI" dirty="0" smtClean="0">
                <a:solidFill>
                  <a:schemeClr val="bg1"/>
                </a:solidFill>
              </a:rPr>
              <a:t>ICT alentanut tuottavuutta ja nostanut kustannuksia</a:t>
            </a:r>
          </a:p>
        </p:txBody>
      </p:sp>
    </p:spTree>
    <p:extLst>
      <p:ext uri="{BB962C8B-B14F-4D97-AF65-F5344CB8AC3E}">
        <p14:creationId xmlns:p14="http://schemas.microsoft.com/office/powerpoint/2010/main" val="184402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22887" cy="6858000"/>
          </a:xfrm>
          <a:prstGeom prst="rect">
            <a:avLst/>
          </a:prstGeom>
        </p:spPr>
      </p:pic>
      <p:sp>
        <p:nvSpPr>
          <p:cNvPr id="5" name="TextBox 4"/>
          <p:cNvSpPr txBox="1"/>
          <p:nvPr/>
        </p:nvSpPr>
        <p:spPr>
          <a:xfrm>
            <a:off x="4633511" y="2520726"/>
            <a:ext cx="4067139" cy="1738938"/>
          </a:xfrm>
          <a:prstGeom prst="rect">
            <a:avLst/>
          </a:prstGeom>
          <a:noFill/>
        </p:spPr>
        <p:txBody>
          <a:bodyPr wrap="none" rtlCol="0">
            <a:spAutoFit/>
          </a:bodyPr>
          <a:lstStyle/>
          <a:p>
            <a:r>
              <a:rPr lang="fi-FI" sz="5500" dirty="0" smtClean="0">
                <a:solidFill>
                  <a:prstClr val="white"/>
                </a:solidFill>
              </a:rPr>
              <a:t>Missä ollaan?</a:t>
            </a:r>
            <a:endParaRPr lang="fi-FI" sz="3000" dirty="0" smtClean="0">
              <a:solidFill>
                <a:prstClr val="white"/>
              </a:solidFill>
            </a:endParaRPr>
          </a:p>
          <a:p>
            <a:r>
              <a:rPr lang="fi-FI" sz="3000" dirty="0" smtClean="0">
                <a:solidFill>
                  <a:prstClr val="white">
                    <a:lumMod val="95000"/>
                  </a:prstClr>
                </a:solidFill>
              </a:rPr>
              <a:t> Petri </a:t>
            </a:r>
            <a:r>
              <a:rPr lang="fi-FI" sz="3000" b="1" dirty="0" smtClean="0">
                <a:solidFill>
                  <a:prstClr val="white">
                    <a:lumMod val="95000"/>
                  </a:prstClr>
                </a:solidFill>
              </a:rPr>
              <a:t>Rouvinen</a:t>
            </a:r>
          </a:p>
          <a:p>
            <a:endParaRPr lang="fi-FI" sz="2200" dirty="0" smtClean="0">
              <a:solidFill>
                <a:prstClr val="white"/>
              </a:solidFill>
            </a:endParaRPr>
          </a:p>
        </p:txBody>
      </p:sp>
    </p:spTree>
    <p:extLst>
      <p:ext uri="{BB962C8B-B14F-4D97-AF65-F5344CB8AC3E}">
        <p14:creationId xmlns:p14="http://schemas.microsoft.com/office/powerpoint/2010/main" val="213367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5500" y="1562100"/>
            <a:ext cx="7886700" cy="4914900"/>
          </a:xfrm>
        </p:spPr>
        <p:txBody>
          <a:bodyPr>
            <a:normAutofit fontScale="90000"/>
          </a:bodyPr>
          <a:lstStyle/>
          <a:p>
            <a:pPr algn="l"/>
            <a:r>
              <a:rPr lang="fi-FI" sz="3200" b="1" i="1" dirty="0" smtClean="0">
                <a:solidFill>
                  <a:schemeClr val="bg1"/>
                </a:solidFill>
              </a:rPr>
              <a:t>”</a:t>
            </a:r>
            <a:r>
              <a:rPr lang="fi-FI" sz="2100" b="1" i="1" dirty="0" smtClean="0">
                <a:solidFill>
                  <a:schemeClr val="bg1"/>
                </a:solidFill>
              </a:rPr>
              <a:t> </a:t>
            </a:r>
            <a:r>
              <a:rPr lang="fi-FI" sz="3200" i="1" dirty="0" smtClean="0">
                <a:solidFill>
                  <a:schemeClr val="bg1"/>
                </a:solidFill>
              </a:rPr>
              <a:t>Tämä </a:t>
            </a:r>
            <a:r>
              <a:rPr lang="fi-FI" sz="3200" i="1" dirty="0">
                <a:solidFill>
                  <a:schemeClr val="bg1"/>
                </a:solidFill>
              </a:rPr>
              <a:t>on ihan henkilökohtainen mielipiteeni, mutta tämä lienee viimeinen strategiakierros, </a:t>
            </a:r>
            <a:r>
              <a:rPr lang="fi-FI" sz="3200" i="1" dirty="0" smtClean="0">
                <a:solidFill>
                  <a:schemeClr val="bg1"/>
                </a:solidFill>
              </a:rPr>
              <a:t/>
            </a:r>
            <a:br>
              <a:rPr lang="fi-FI" sz="3200" i="1" dirty="0" smtClean="0">
                <a:solidFill>
                  <a:schemeClr val="bg1"/>
                </a:solidFill>
              </a:rPr>
            </a:br>
            <a:r>
              <a:rPr lang="fi-FI" sz="3200" i="1" dirty="0" smtClean="0">
                <a:solidFill>
                  <a:schemeClr val="bg1"/>
                </a:solidFill>
              </a:rPr>
              <a:t>mikä </a:t>
            </a:r>
            <a:r>
              <a:rPr lang="fi-FI" sz="3200" i="1" dirty="0">
                <a:solidFill>
                  <a:schemeClr val="bg1"/>
                </a:solidFill>
              </a:rPr>
              <a:t>tehdään meillä tällä tavalla. </a:t>
            </a:r>
            <a:r>
              <a:rPr lang="fi-FI" sz="1000" i="1" dirty="0" smtClean="0">
                <a:solidFill>
                  <a:schemeClr val="bg1"/>
                </a:solidFill>
              </a:rPr>
              <a:t/>
            </a:r>
            <a:br>
              <a:rPr lang="fi-FI" sz="1000" i="1" dirty="0" smtClean="0">
                <a:solidFill>
                  <a:schemeClr val="bg1"/>
                </a:solidFill>
              </a:rPr>
            </a:br>
            <a:r>
              <a:rPr lang="fi-FI" sz="1000" i="1" dirty="0" smtClean="0">
                <a:solidFill>
                  <a:schemeClr val="bg1"/>
                </a:solidFill>
              </a:rPr>
              <a:t/>
            </a:r>
            <a:br>
              <a:rPr lang="fi-FI" sz="1000" i="1" dirty="0" smtClean="0">
                <a:solidFill>
                  <a:schemeClr val="bg1"/>
                </a:solidFill>
              </a:rPr>
            </a:br>
            <a:r>
              <a:rPr lang="fi-FI" sz="3200" i="1" dirty="0" smtClean="0">
                <a:solidFill>
                  <a:schemeClr val="bg1"/>
                </a:solidFill>
              </a:rPr>
              <a:t>Internet </a:t>
            </a:r>
            <a:r>
              <a:rPr lang="fi-FI" sz="3200" i="1" dirty="0">
                <a:solidFill>
                  <a:schemeClr val="bg1"/>
                </a:solidFill>
              </a:rPr>
              <a:t>on muuttanut maailman niin </a:t>
            </a:r>
            <a:r>
              <a:rPr lang="fi-FI" sz="3200" i="1" dirty="0" smtClean="0">
                <a:solidFill>
                  <a:schemeClr val="bg1"/>
                </a:solidFill>
              </a:rPr>
              <a:t>monisyiseksi</a:t>
            </a:r>
            <a:r>
              <a:rPr lang="fi-FI" sz="3200" i="1" dirty="0">
                <a:solidFill>
                  <a:schemeClr val="bg1"/>
                </a:solidFill>
              </a:rPr>
              <a:t>, että on turha kuvitellakaan löytävänsä enää </a:t>
            </a:r>
            <a:r>
              <a:rPr lang="fi-FI" sz="3200" i="1" dirty="0" smtClean="0">
                <a:solidFill>
                  <a:schemeClr val="bg1"/>
                </a:solidFill>
              </a:rPr>
              <a:t/>
            </a:r>
            <a:br>
              <a:rPr lang="fi-FI" sz="3200" i="1" dirty="0" smtClean="0">
                <a:solidFill>
                  <a:schemeClr val="bg1"/>
                </a:solidFill>
              </a:rPr>
            </a:br>
            <a:r>
              <a:rPr lang="fi-FI" sz="3200" i="1" dirty="0" smtClean="0">
                <a:solidFill>
                  <a:schemeClr val="bg1"/>
                </a:solidFill>
              </a:rPr>
              <a:t>mitään </a:t>
            </a:r>
            <a:r>
              <a:rPr lang="fi-FI" sz="3200" i="1" dirty="0">
                <a:solidFill>
                  <a:schemeClr val="bg1"/>
                </a:solidFill>
              </a:rPr>
              <a:t>stabiilia suvantoa, josta voisi </a:t>
            </a:r>
            <a:r>
              <a:rPr lang="fi-FI" sz="3200" i="1" dirty="0" smtClean="0">
                <a:solidFill>
                  <a:schemeClr val="bg1"/>
                </a:solidFill>
              </a:rPr>
              <a:t/>
            </a:r>
            <a:br>
              <a:rPr lang="fi-FI" sz="3200" i="1" dirty="0" smtClean="0">
                <a:solidFill>
                  <a:schemeClr val="bg1"/>
                </a:solidFill>
              </a:rPr>
            </a:br>
            <a:r>
              <a:rPr lang="fi-FI" sz="3200" i="1" dirty="0" smtClean="0">
                <a:solidFill>
                  <a:schemeClr val="bg1"/>
                </a:solidFill>
              </a:rPr>
              <a:t>ponnistaa </a:t>
            </a:r>
            <a:r>
              <a:rPr lang="fi-FI" sz="3200" i="1" dirty="0">
                <a:solidFill>
                  <a:schemeClr val="bg1"/>
                </a:solidFill>
              </a:rPr>
              <a:t>strategian pohjatyön ja </a:t>
            </a:r>
            <a:r>
              <a:rPr lang="fi-FI" sz="3200" i="1" dirty="0" smtClean="0">
                <a:solidFill>
                  <a:schemeClr val="bg1"/>
                </a:solidFill>
              </a:rPr>
              <a:t/>
            </a:r>
            <a:br>
              <a:rPr lang="fi-FI" sz="3200" i="1" dirty="0" smtClean="0">
                <a:solidFill>
                  <a:schemeClr val="bg1"/>
                </a:solidFill>
              </a:rPr>
            </a:br>
            <a:r>
              <a:rPr lang="fi-FI" sz="3200" i="1" dirty="0" smtClean="0">
                <a:solidFill>
                  <a:schemeClr val="bg1"/>
                </a:solidFill>
              </a:rPr>
              <a:t>siltä </a:t>
            </a:r>
            <a:r>
              <a:rPr lang="fi-FI" sz="3200" i="1" dirty="0">
                <a:solidFill>
                  <a:schemeClr val="bg1"/>
                </a:solidFill>
              </a:rPr>
              <a:t>pohjalta itse strategian</a:t>
            </a:r>
            <a:r>
              <a:rPr lang="fi-FI" sz="3200" i="1" dirty="0" smtClean="0">
                <a:solidFill>
                  <a:schemeClr val="bg1"/>
                </a:solidFill>
              </a:rPr>
              <a:t>.</a:t>
            </a:r>
            <a:r>
              <a:rPr lang="fi-FI" sz="2100" i="1" dirty="0" smtClean="0">
                <a:solidFill>
                  <a:schemeClr val="bg1"/>
                </a:solidFill>
              </a:rPr>
              <a:t> </a:t>
            </a:r>
            <a:r>
              <a:rPr lang="fi-FI" sz="3200" b="1" i="1" dirty="0" smtClean="0">
                <a:solidFill>
                  <a:schemeClr val="bg1"/>
                </a:solidFill>
              </a:rPr>
              <a:t>”</a:t>
            </a:r>
            <a:r>
              <a:rPr lang="fi-FI" dirty="0">
                <a:solidFill>
                  <a:schemeClr val="bg1"/>
                </a:solidFill>
              </a:rPr>
              <a:t/>
            </a:r>
            <a:br>
              <a:rPr lang="fi-FI" dirty="0">
                <a:solidFill>
                  <a:schemeClr val="bg1"/>
                </a:solidFill>
              </a:rPr>
            </a:br>
            <a:r>
              <a:rPr lang="fi-FI" sz="3300" dirty="0">
                <a:solidFill>
                  <a:schemeClr val="bg1"/>
                </a:solidFill>
              </a:rPr>
              <a:t/>
            </a:r>
            <a:br>
              <a:rPr lang="fi-FI" sz="3300" dirty="0">
                <a:solidFill>
                  <a:schemeClr val="bg1"/>
                </a:solidFill>
              </a:rPr>
            </a:br>
            <a:r>
              <a:rPr lang="fi-FI" sz="3300" dirty="0" smtClean="0">
                <a:solidFill>
                  <a:schemeClr val="bg1"/>
                </a:solidFill>
              </a:rPr>
              <a:t>                        </a:t>
            </a:r>
            <a:r>
              <a:rPr lang="fi-FI" sz="3300" dirty="0" smtClean="0">
                <a:solidFill>
                  <a:schemeClr val="bg1">
                    <a:lumMod val="85000"/>
                  </a:schemeClr>
                </a:solidFill>
              </a:rPr>
              <a:t>Suuren </a:t>
            </a:r>
            <a:r>
              <a:rPr lang="fi-FI" sz="3300" dirty="0">
                <a:solidFill>
                  <a:schemeClr val="bg1">
                    <a:lumMod val="85000"/>
                  </a:schemeClr>
                </a:solidFill>
              </a:rPr>
              <a:t>mediatalon strategiajohtaja</a:t>
            </a:r>
            <a:endParaRPr lang="en-US" sz="3300" dirty="0">
              <a:solidFill>
                <a:schemeClr val="bg1">
                  <a:lumMod val="85000"/>
                </a:schemeClr>
              </a:solidFill>
            </a:endParaRPr>
          </a:p>
        </p:txBody>
      </p:sp>
    </p:spTree>
    <p:extLst>
      <p:ext uri="{BB962C8B-B14F-4D97-AF65-F5344CB8AC3E}">
        <p14:creationId xmlns:p14="http://schemas.microsoft.com/office/powerpoint/2010/main" val="1599011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646"/>
            <a:ext cx="9142412" cy="698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 name="TextBox 418"/>
          <p:cNvSpPr txBox="1"/>
          <p:nvPr/>
        </p:nvSpPr>
        <p:spPr>
          <a:xfrm>
            <a:off x="292100" y="184406"/>
            <a:ext cx="8648700" cy="553998"/>
          </a:xfrm>
          <a:prstGeom prst="rect">
            <a:avLst/>
          </a:prstGeom>
          <a:noFill/>
        </p:spPr>
        <p:txBody>
          <a:bodyPr wrap="square" lIns="0" rtlCol="0">
            <a:spAutoFit/>
          </a:bodyPr>
          <a:lstStyle/>
          <a:p>
            <a:r>
              <a:rPr lang="fi-FI" sz="3000" b="1" dirty="0" smtClean="0">
                <a:solidFill>
                  <a:prstClr val="black"/>
                </a:solidFill>
              </a:rPr>
              <a:t>Vuosi</a:t>
            </a:r>
            <a:r>
              <a:rPr lang="fi-FI" sz="3000" b="1" dirty="0">
                <a:solidFill>
                  <a:prstClr val="black"/>
                </a:solidFill>
              </a:rPr>
              <a:t>, </a:t>
            </a:r>
            <a:r>
              <a:rPr lang="fi-FI" sz="3000" b="1" dirty="0" smtClean="0">
                <a:solidFill>
                  <a:prstClr val="black"/>
                </a:solidFill>
              </a:rPr>
              <a:t>johon mennessä painettu lehti marginalisoituu</a:t>
            </a:r>
            <a:endParaRPr lang="fi-FI" sz="3000" b="1" dirty="0">
              <a:solidFill>
                <a:prstClr val="black"/>
              </a:solidFill>
            </a:endParaRPr>
          </a:p>
        </p:txBody>
      </p:sp>
      <p:cxnSp>
        <p:nvCxnSpPr>
          <p:cNvPr id="11" name="Straight Arrow Connector 10"/>
          <p:cNvCxnSpPr/>
          <p:nvPr/>
        </p:nvCxnSpPr>
        <p:spPr>
          <a:xfrm flipH="1" flipV="1">
            <a:off x="5131625" y="1816925"/>
            <a:ext cx="1041400" cy="3048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95158" y="4868883"/>
            <a:ext cx="1092530" cy="273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58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266</TotalTime>
  <Words>548</Words>
  <Application>Microsoft Office PowerPoint</Application>
  <PresentationFormat>On-screen Show (4:3)</PresentationFormat>
  <Paragraphs>190</Paragraphs>
  <Slides>20</Slides>
  <Notes>2</Notes>
  <HiddenSlides>0</HiddenSlides>
  <MMClips>0</MMClips>
  <ScaleCrop>false</ScaleCrop>
  <HeadingPairs>
    <vt:vector size="4" baseType="variant">
      <vt:variant>
        <vt:lpstr>Theme</vt:lpstr>
      </vt:variant>
      <vt:variant>
        <vt:i4>9</vt:i4>
      </vt:variant>
      <vt:variant>
        <vt:lpstr>Slide Titles</vt:lpstr>
      </vt:variant>
      <vt:variant>
        <vt:i4>20</vt:i4>
      </vt:variant>
    </vt:vector>
  </HeadingPairs>
  <TitlesOfParts>
    <vt:vector size="29" baseType="lpstr">
      <vt:lpstr>Office Theme</vt:lpstr>
      <vt:lpstr>1_Office Theme</vt:lpstr>
      <vt:lpstr>2_Office Theme</vt:lpstr>
      <vt:lpstr>6_Office Theme</vt:lpstr>
      <vt:lpstr>7_Office Theme</vt:lpstr>
      <vt:lpstr>3_Office Theme</vt:lpstr>
      <vt:lpstr>5_Office Theme</vt:lpstr>
      <vt:lpstr>4_Office Theme</vt:lpstr>
      <vt:lpstr>8_Office Theme</vt:lpstr>
      <vt:lpstr>PowerPoint Presentation</vt:lpstr>
      <vt:lpstr>PowerPoint Presentation</vt:lpstr>
      <vt:lpstr>PowerPoint Presentation</vt:lpstr>
      <vt:lpstr>PowerPoint Presentation</vt:lpstr>
      <vt:lpstr>PowerPoint Presentation</vt:lpstr>
      <vt:lpstr>Digitaalitalouden murros</vt:lpstr>
      <vt:lpstr>PowerPoint Presentation</vt:lpstr>
      <vt:lpstr>” Tämä on ihan henkilökohtainen mielipiteeni, mutta tämä lienee viimeinen strategiakierros,  mikä tehdään meillä tällä tavalla.   Internet on muuttanut maailman niin monisyiseksi, että on turha kuvitellakaan löytävänsä enää  mitään stabiilia suvantoa, josta voisi  ponnistaa strategian pohjatyön ja  siltä pohjalta itse strategian. ”                          Suuren mediatalon strategiajohtaja</vt:lpstr>
      <vt:lpstr>PowerPoint Presentation</vt:lpstr>
      <vt:lpstr>PowerPoint Presentation</vt:lpstr>
      <vt:lpstr>PowerPoint Presentation</vt:lpstr>
      <vt:lpstr>PowerPoint Presentation</vt:lpstr>
      <vt:lpstr>PowerPoint Presentation</vt:lpstr>
      <vt:lpstr>Digitaalisen palvelutalouden tulevaisuus </vt:lpstr>
      <vt:lpstr>Pitkän teknologiasyklin tuottavuuskasvu vetää henkeä infrastruktuurin rakentamisvaiheen ja teknologian laajan hyväksikäyttövaiheen välillä</vt:lpstr>
      <vt:lpstr>Digitalisoinnin suuret muutosvoimat</vt:lpstr>
      <vt:lpstr>Uusi johtava infrastruktuuri</vt:lpstr>
      <vt:lpstr>Työn muuttuminen</vt:lpstr>
      <vt:lpstr>Julkinen palvelu supistuu ja siirtyy tehottomasta tuottajaroolista tehokkaaseen tilaajarooliin</vt:lpstr>
      <vt:lpstr>Hyvinvointiyhteiskunnan kehitysvaihtoehdot ovat vaurastuva mielihyväyhteiskunta tai kuihtuva hyvinvointiyhteiskunta</vt:lpstr>
    </vt:vector>
  </TitlesOfParts>
  <Company>Etlatieto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Suuri Hämmennys</dc:title>
  <dc:creator>Petri Rouvinen</dc:creator>
  <cp:lastModifiedBy>Petri Rouvinen</cp:lastModifiedBy>
  <cp:revision>50</cp:revision>
  <dcterms:created xsi:type="dcterms:W3CDTF">2012-06-17T20:26:51Z</dcterms:created>
  <dcterms:modified xsi:type="dcterms:W3CDTF">2012-06-19T20:17:00Z</dcterms:modified>
</cp:coreProperties>
</file>